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Lst>
  <p:notesMasterIdLst>
    <p:notesMasterId r:id="rId27"/>
  </p:notesMasterIdLst>
  <p:handoutMasterIdLst>
    <p:handoutMasterId r:id="rId28"/>
  </p:handoutMasterIdLst>
  <p:sldIdLst>
    <p:sldId id="356" r:id="rId2"/>
    <p:sldId id="341" r:id="rId3"/>
    <p:sldId id="335" r:id="rId4"/>
    <p:sldId id="305" r:id="rId5"/>
    <p:sldId id="306" r:id="rId6"/>
    <p:sldId id="308" r:id="rId7"/>
    <p:sldId id="352" r:id="rId8"/>
    <p:sldId id="336" r:id="rId9"/>
    <p:sldId id="310" r:id="rId10"/>
    <p:sldId id="346" r:id="rId11"/>
    <p:sldId id="355" r:id="rId12"/>
    <p:sldId id="311" r:id="rId13"/>
    <p:sldId id="364" r:id="rId14"/>
    <p:sldId id="353" r:id="rId15"/>
    <p:sldId id="357" r:id="rId16"/>
    <p:sldId id="315" r:id="rId17"/>
    <p:sldId id="368" r:id="rId18"/>
    <p:sldId id="338" r:id="rId19"/>
    <p:sldId id="321" r:id="rId20"/>
    <p:sldId id="323" r:id="rId21"/>
    <p:sldId id="365" r:id="rId22"/>
    <p:sldId id="361" r:id="rId23"/>
    <p:sldId id="286" r:id="rId24"/>
    <p:sldId id="362" r:id="rId25"/>
    <p:sldId id="303" r:id="rId26"/>
  </p:sldIdLst>
  <p:sldSz cx="9144000" cy="6858000" type="screen4x3"/>
  <p:notesSz cx="6858000" cy="9144000"/>
  <p:defaultTextStyle>
    <a:defPPr>
      <a:defRPr lang="en-US"/>
    </a:defPPr>
    <a:lvl1pPr algn="l" defTabSz="457200" rtl="0" fontAlgn="base">
      <a:spcBef>
        <a:spcPct val="0"/>
      </a:spcBef>
      <a:spcAft>
        <a:spcPct val="0"/>
      </a:spcAft>
      <a:defRPr sz="2000" kern="1200">
        <a:solidFill>
          <a:schemeClr val="tx1"/>
        </a:solidFill>
        <a:latin typeface="Arial" pitchFamily="34" charset="0"/>
        <a:ea typeface="+mn-ea"/>
        <a:cs typeface="Arial" pitchFamily="34" charset="0"/>
      </a:defRPr>
    </a:lvl1pPr>
    <a:lvl2pPr marL="457200" algn="l" defTabSz="457200" rtl="0" fontAlgn="base">
      <a:spcBef>
        <a:spcPct val="0"/>
      </a:spcBef>
      <a:spcAft>
        <a:spcPct val="0"/>
      </a:spcAft>
      <a:defRPr sz="2000" kern="1200">
        <a:solidFill>
          <a:schemeClr val="tx1"/>
        </a:solidFill>
        <a:latin typeface="Arial" pitchFamily="34" charset="0"/>
        <a:ea typeface="+mn-ea"/>
        <a:cs typeface="Arial" pitchFamily="34" charset="0"/>
      </a:defRPr>
    </a:lvl2pPr>
    <a:lvl3pPr marL="914400" algn="l" defTabSz="457200" rtl="0" fontAlgn="base">
      <a:spcBef>
        <a:spcPct val="0"/>
      </a:spcBef>
      <a:spcAft>
        <a:spcPct val="0"/>
      </a:spcAft>
      <a:defRPr sz="2000" kern="1200">
        <a:solidFill>
          <a:schemeClr val="tx1"/>
        </a:solidFill>
        <a:latin typeface="Arial" pitchFamily="34" charset="0"/>
        <a:ea typeface="+mn-ea"/>
        <a:cs typeface="Arial" pitchFamily="34" charset="0"/>
      </a:defRPr>
    </a:lvl3pPr>
    <a:lvl4pPr marL="1371600" algn="l" defTabSz="457200" rtl="0" fontAlgn="base">
      <a:spcBef>
        <a:spcPct val="0"/>
      </a:spcBef>
      <a:spcAft>
        <a:spcPct val="0"/>
      </a:spcAft>
      <a:defRPr sz="2000" kern="1200">
        <a:solidFill>
          <a:schemeClr val="tx1"/>
        </a:solidFill>
        <a:latin typeface="Arial" pitchFamily="34" charset="0"/>
        <a:ea typeface="+mn-ea"/>
        <a:cs typeface="Arial" pitchFamily="34" charset="0"/>
      </a:defRPr>
    </a:lvl4pPr>
    <a:lvl5pPr marL="1828800" algn="l" defTabSz="457200" rtl="0" fontAlgn="base">
      <a:spcBef>
        <a:spcPct val="0"/>
      </a:spcBef>
      <a:spcAft>
        <a:spcPct val="0"/>
      </a:spcAft>
      <a:defRPr sz="2000" kern="1200">
        <a:solidFill>
          <a:schemeClr val="tx1"/>
        </a:solidFill>
        <a:latin typeface="Arial" pitchFamily="34" charset="0"/>
        <a:ea typeface="+mn-ea"/>
        <a:cs typeface="Arial" pitchFamily="34" charset="0"/>
      </a:defRPr>
    </a:lvl5pPr>
    <a:lvl6pPr marL="2286000" algn="l" defTabSz="914400" rtl="0" eaLnBrk="1" latinLnBrk="0" hangingPunct="1">
      <a:defRPr sz="2000" kern="1200">
        <a:solidFill>
          <a:schemeClr val="tx1"/>
        </a:solidFill>
        <a:latin typeface="Arial" pitchFamily="34" charset="0"/>
        <a:ea typeface="+mn-ea"/>
        <a:cs typeface="Arial" pitchFamily="34" charset="0"/>
      </a:defRPr>
    </a:lvl6pPr>
    <a:lvl7pPr marL="2743200" algn="l" defTabSz="914400" rtl="0" eaLnBrk="1" latinLnBrk="0" hangingPunct="1">
      <a:defRPr sz="2000" kern="1200">
        <a:solidFill>
          <a:schemeClr val="tx1"/>
        </a:solidFill>
        <a:latin typeface="Arial" pitchFamily="34" charset="0"/>
        <a:ea typeface="+mn-ea"/>
        <a:cs typeface="Arial" pitchFamily="34" charset="0"/>
      </a:defRPr>
    </a:lvl7pPr>
    <a:lvl8pPr marL="3200400" algn="l" defTabSz="914400" rtl="0" eaLnBrk="1" latinLnBrk="0" hangingPunct="1">
      <a:defRPr sz="2000" kern="1200">
        <a:solidFill>
          <a:schemeClr val="tx1"/>
        </a:solidFill>
        <a:latin typeface="Arial" pitchFamily="34" charset="0"/>
        <a:ea typeface="+mn-ea"/>
        <a:cs typeface="Arial" pitchFamily="34" charset="0"/>
      </a:defRPr>
    </a:lvl8pPr>
    <a:lvl9pPr marL="3657600" algn="l" defTabSz="914400" rtl="0" eaLnBrk="1" latinLnBrk="0" hangingPunct="1">
      <a:defRPr sz="20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87" autoAdjust="0"/>
    <p:restoredTop sz="90189" autoAdjust="0"/>
  </p:normalViewPr>
  <p:slideViewPr>
    <p:cSldViewPr snapToObjects="1">
      <p:cViewPr varScale="1">
        <p:scale>
          <a:sx n="70" d="100"/>
          <a:sy n="70" d="100"/>
        </p:scale>
        <p:origin x="-99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AD38BB8-BE0C-984C-8506-5DA5A30442ED}" type="datetime1">
              <a:rPr lang="en-US" smtClean="0"/>
              <a:pPr>
                <a:defRPr/>
              </a:pPr>
              <a:t>7/19/2011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B16A2CD-3905-4AB3-BB8D-0E6F4E1ECD50}"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B20ECDC-2D56-524C-A39C-DBCECD390E24}" type="datetime1">
              <a:rPr lang="en-US" smtClean="0"/>
              <a:pPr>
                <a:defRPr/>
              </a:pPr>
              <a:t>7/19/2011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1AFB7E9-80EC-4F6F-B2C5-1DEC27AD1899}"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p:cNvSpPr>
          <p:nvPr>
            <p:ph type="sldImg"/>
          </p:nvPr>
        </p:nvSpPr>
        <p:spPr bwMode="auto">
          <a:noFill/>
          <a:ln>
            <a:solidFill>
              <a:srgbClr val="000000"/>
            </a:solidFill>
            <a:miter lim="800000"/>
            <a:headEnd/>
            <a:tailEnd/>
          </a:ln>
        </p:spPr>
      </p:sp>
      <p:sp>
        <p:nvSpPr>
          <p:cNvPr id="10137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Rot="1" noChangeAspect="1"/>
          </p:cNvSpPr>
          <p:nvPr>
            <p:ph type="sldImg"/>
          </p:nvPr>
        </p:nvSpPr>
        <p:spPr bwMode="auto">
          <a:noFill/>
          <a:ln>
            <a:solidFill>
              <a:srgbClr val="000000"/>
            </a:solidFill>
            <a:miter lim="800000"/>
            <a:headEnd/>
            <a:tailEnd/>
          </a:ln>
        </p:spPr>
      </p:sp>
      <p:sp>
        <p:nvSpPr>
          <p:cNvPr id="93187" name="Rectangle 1027"/>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r>
              <a:rPr lang="en-US" dirty="0" smtClean="0"/>
              <a:t>http://</a:t>
            </a:r>
            <a:r>
              <a:rPr lang="en-US" dirty="0" err="1" smtClean="0"/>
              <a:t>copyrightconfusion.wikispaces.com</a:t>
            </a: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026"/>
          <p:cNvSpPr>
            <a:spLocks noGrp="1" noRot="1" noChangeAspect="1"/>
          </p:cNvSpPr>
          <p:nvPr>
            <p:ph type="sldImg"/>
          </p:nvPr>
        </p:nvSpPr>
        <p:spPr bwMode="auto">
          <a:noFill/>
          <a:ln>
            <a:solidFill>
              <a:srgbClr val="000000"/>
            </a:solidFill>
            <a:miter lim="800000"/>
            <a:headEnd/>
            <a:tailEnd/>
          </a:ln>
        </p:spPr>
      </p:sp>
      <p:sp>
        <p:nvSpPr>
          <p:cNvPr id="56323" name="Rectangle 1027"/>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Rot="1" noChangeAspect="1"/>
          </p:cNvSpPr>
          <p:nvPr>
            <p:ph type="sldImg"/>
          </p:nvPr>
        </p:nvSpPr>
        <p:spPr bwMode="auto">
          <a:noFill/>
          <a:ln>
            <a:solidFill>
              <a:srgbClr val="000000"/>
            </a:solidFill>
            <a:miter lim="800000"/>
            <a:headEnd/>
            <a:tailEnd/>
          </a:ln>
        </p:spPr>
      </p:sp>
      <p:sp>
        <p:nvSpPr>
          <p:cNvPr id="60419" name="Rectangle 1027"/>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6"/>
          <p:cNvSpPr>
            <a:spLocks noGrp="1" noRot="1" noChangeAspect="1"/>
          </p:cNvSpPr>
          <p:nvPr>
            <p:ph type="sldImg"/>
          </p:nvPr>
        </p:nvSpPr>
        <p:spPr bwMode="auto">
          <a:noFill/>
          <a:ln>
            <a:solidFill>
              <a:srgbClr val="000000"/>
            </a:solidFill>
            <a:miter lim="800000"/>
            <a:headEnd/>
            <a:tailEnd/>
          </a:ln>
        </p:spPr>
      </p:sp>
      <p:sp>
        <p:nvSpPr>
          <p:cNvPr id="61443" name="Rectangle 1027"/>
          <p:cNvSpPr>
            <a:spLocks noGrp="1"/>
          </p:cNvSpPr>
          <p:nvPr>
            <p:ph type="body" idx="1"/>
          </p:nvPr>
        </p:nvSpPr>
        <p:spPr bwMode="auto">
          <a:noFill/>
        </p:spPr>
        <p:txBody>
          <a:bodyPr wrap="square" numCol="1" anchor="t" anchorCtr="0" compatLnSpc="1">
            <a:prstTxWarp prst="textNoShape">
              <a:avLst/>
            </a:prstTxWarp>
          </a:bodyPr>
          <a:lstStyle/>
          <a:p>
            <a:r>
              <a:rPr lang="en-US" dirty="0" smtClean="0"/>
              <a:t>Article I, Section 8, Clause 8 of the United States Constitution, known as the Copyright Clause, the Copyright and Patent Clause (or Patent and Copyright Clause), the Intellectual Property Clause and the Progressive Clause, empowers the United States Congress:</a:t>
            </a:r>
          </a:p>
          <a:p>
            <a:r>
              <a:rPr lang="en-US" dirty="0" smtClean="0"/>
              <a:t>“ 	To promote the Progress of Science and useful Arts, by securing for limited Times to Authors and Inventors the exclusive Right to their respective Writings and Discoveries.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lstStyle>
          <a:p>
            <a:pPr>
              <a:defRPr/>
            </a:pPr>
            <a:fld id="{C171D842-5C1A-1A4D-9AE9-66991089614E}" type="datetime1">
              <a:rPr lang="en-US" smtClean="0"/>
              <a:pPr>
                <a:defRPr/>
              </a:pPr>
              <a:t>7/19/2011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lstStyle>
          <a:p>
            <a:pPr>
              <a:defRPr/>
            </a:pPr>
            <a:fld id="{D5FB7688-E1FE-4DAC-9DBD-BFE39C6464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9C6107B-433D-F84A-90BF-8B6413681A0F}" type="datetime1">
              <a:rPr lang="en-US" smtClean="0"/>
              <a:pPr>
                <a:defRPr/>
              </a:pPr>
              <a:t>7/19/2011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00974E5-D920-4CA2-9D81-298F9784E6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E2E05CC-A1F4-C443-A33E-99557A0F232D}" type="datetime1">
              <a:rPr lang="en-US" smtClean="0"/>
              <a:pPr>
                <a:defRPr/>
              </a:pPr>
              <a:t>7/19/2011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2C4DCB2-9A2F-4299-A92F-BEB7CA3EDA8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BEF53CA9-5792-7346-9FC9-C0C3ABF13E25}" type="datetime1">
              <a:rPr lang="en-US" smtClean="0"/>
              <a:pPr>
                <a:defRPr/>
              </a:pPr>
              <a:t>7/19/2011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59699AC-A0AC-42D1-8771-10DDAA54655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5" name="Freeform 4"/>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6" name="Right Triangle 5"/>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7"/>
          <p:cNvSpPr>
            <a:spLocks noChangeArrowheads="1"/>
          </p:cNvSpPr>
          <p:nvPr/>
        </p:nvSpPr>
        <p:spPr bwMode="auto">
          <a:xfrm>
            <a:off x="3636963" y="3005138"/>
            <a:ext cx="182562"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9" name="Chevron 8"/>
          <p:cNvSpPr>
            <a:spLocks noChangeArrowheads="1"/>
          </p:cNvSpPr>
          <p:nvPr/>
        </p:nvSpPr>
        <p:spPr bwMode="auto">
          <a:xfrm>
            <a:off x="3449638" y="3005138"/>
            <a:ext cx="184150"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6E87A96E-4489-AF4E-8E95-A953CD957425}" type="datetime1">
              <a:rPr lang="en-US" smtClean="0"/>
              <a:pPr>
                <a:defRPr/>
              </a:pPr>
              <a:t>7/19/2011</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AF3BA111-2265-4F35-A2FB-02BCB01DE54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8EB94F35-959D-BF40-80FB-D1BD760CC7B1}" type="datetime1">
              <a:rPr lang="en-US" smtClean="0"/>
              <a:pPr>
                <a:defRPr/>
              </a:pPr>
              <a:t>7/19/2011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1E6F528-7043-4650-87F5-CDD26F0526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E1411383-0D74-7C4F-B42D-35B493FB6DE6}" type="datetime1">
              <a:rPr lang="en-US" smtClean="0"/>
              <a:pPr>
                <a:defRPr/>
              </a:pPr>
              <a:t>7/19/2011</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47970AC6-0C62-4FC9-B4EA-CE051D0A84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BEA3E19-586B-F448-A8D0-0897A3552003}" type="datetime1">
              <a:rPr lang="en-US" smtClean="0"/>
              <a:pPr>
                <a:defRPr/>
              </a:pPr>
              <a:t>7/19/2011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9C7B9E7-F965-4247-B22C-B5FC317262B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A861F53-8E8B-F547-8DFE-62BC0CDDF8A0}" type="datetime1">
              <a:rPr lang="en-US" smtClean="0"/>
              <a:pPr>
                <a:defRPr/>
              </a:pPr>
              <a:t>7/19/2011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153DC58-C325-405D-8DCF-5D5961C653A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27B9D287-CA82-5B47-BA5B-BA476A03B45C}" type="datetime1">
              <a:rPr lang="en-US" smtClean="0"/>
              <a:pPr>
                <a:defRPr/>
              </a:pPr>
              <a:t>7/19/2011</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A9977A89-23F2-42CF-A11F-7751BD7E608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a:spLocks noChangeArrowheads="1"/>
          </p:cNvSpPr>
          <p:nvPr/>
        </p:nvSpPr>
        <p:spPr bwMode="auto">
          <a:xfrm>
            <a:off x="8664575" y="4987925"/>
            <a:ext cx="182563"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10" name="Chevron 9"/>
          <p:cNvSpPr>
            <a:spLocks noChangeArrowheads="1"/>
          </p:cNvSpPr>
          <p:nvPr/>
        </p:nvSpPr>
        <p:spPr bwMode="auto">
          <a:xfrm>
            <a:off x="8477250" y="4987925"/>
            <a:ext cx="182563"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lstStyle>
          <a:p>
            <a:pPr>
              <a:defRPr/>
            </a:pPr>
            <a:fld id="{E6F08165-B056-944D-97C0-7A3C02F353FB}" type="datetime1">
              <a:rPr lang="en-US" smtClean="0"/>
              <a:pPr>
                <a:defRPr/>
              </a:pPr>
              <a:t>7/19/2011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lstStyle>
          <a:p>
            <a:pPr>
              <a:defRPr/>
            </a:pPr>
            <a:fld id="{D69691FD-0D48-4A13-B655-5C0A5E6A3F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lstStyle>
          <a:p>
            <a:pPr>
              <a:defRPr/>
            </a:pPr>
            <a:fld id="{CC225351-997B-B94A-897B-085B92311775}" type="datetime1">
              <a:rPr lang="en-US" smtClean="0"/>
              <a:pPr>
                <a:defRPr/>
              </a:pPr>
              <a:t>7/19/2011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lstStyle>
          <a:p>
            <a:pPr>
              <a:defRPr/>
            </a:pPr>
            <a:fld id="{8DB3984F-2F95-42E5-8105-E2BD268962F3}" type="slidenum">
              <a:rPr lang="en-US"/>
              <a:pPr>
                <a:defRPr/>
              </a:pPr>
              <a:t>‹#›</a:t>
            </a:fld>
            <a:endParaRPr lang="en-US"/>
          </a:p>
        </p:txBody>
      </p:sp>
      <p:sp>
        <p:nvSpPr>
          <p:cNvPr id="1037" name="Rectangle 13"/>
          <p:cNvSpPr>
            <a:spLocks noChangeArrowheads="1"/>
          </p:cNvSpPr>
          <p:nvPr userDrawn="1"/>
        </p:nvSpPr>
        <p:spPr bwMode="auto">
          <a:xfrm>
            <a:off x="314325" y="6084888"/>
            <a:ext cx="184150" cy="396875"/>
          </a:xfrm>
          <a:prstGeom prst="rect">
            <a:avLst/>
          </a:prstGeom>
          <a:noFill/>
          <a:ln w="9525">
            <a:noFill/>
            <a:miter lim="800000"/>
            <a:headEnd/>
            <a:tailEnd/>
          </a:ln>
          <a:effectLst/>
        </p:spPr>
        <p:txBody>
          <a:bodyPr wrap="none">
            <a:spAutoFit/>
          </a:bodyPr>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05" r:id="rId2"/>
    <p:sldLayoutId id="2147483712" r:id="rId3"/>
    <p:sldLayoutId id="2147483706" r:id="rId4"/>
    <p:sldLayoutId id="2147483713" r:id="rId5"/>
    <p:sldLayoutId id="2147483707" r:id="rId6"/>
    <p:sldLayoutId id="2147483708" r:id="rId7"/>
    <p:sldLayoutId id="2147483714" r:id="rId8"/>
    <p:sldLayoutId id="2147483715" r:id="rId9"/>
    <p:sldLayoutId id="2147483709" r:id="rId10"/>
    <p:sldLayoutId id="2147483710" r:id="rId11"/>
  </p:sldLayoutIdLst>
  <p:hf sldNum="0" hdr="0" ftr="0" dt="0"/>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www.slideshare.net/" TargetMode="External"/><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flic.kr/p/2978g4" TargetMode="External"/><Relationship Id="rId5" Type="http://schemas.openxmlformats.org/officeDocument/2006/relationships/image" Target="../media/image21.jpeg"/><Relationship Id="rId4" Type="http://schemas.openxmlformats.org/officeDocument/2006/relationships/hyperlink" Target="http://flic.kr/p/6eWV4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www.youtube.com/" TargetMode="External"/><Relationship Id="rId5" Type="http://schemas.openxmlformats.org/officeDocument/2006/relationships/image" Target="../media/image24.png"/><Relationship Id="rId4" Type="http://schemas.openxmlformats.org/officeDocument/2006/relationships/hyperlink" Target="http://flic.kr/p/4LKZQH"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6.wmf"/></Relationships>
</file>

<file path=ppt/slides/_rels/slide21.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copyrightconfusion.wikispaces.com/Scenarios"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mediaeducationlab.com/copyrigh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Rectangle 9"/>
          <p:cNvSpPr>
            <a:spLocks noGrp="1"/>
          </p:cNvSpPr>
          <p:nvPr>
            <p:ph type="title" idx="4294967295"/>
          </p:nvPr>
        </p:nvSpPr>
        <p:spPr bwMode="auto">
          <a:xfrm>
            <a:off x="4419600" y="914400"/>
            <a:ext cx="4106863" cy="4678363"/>
          </a:xfrm>
          <a:noFill/>
        </p:spPr>
        <p:txBody>
          <a:bodyPr wrap="square" lIns="91440" tIns="45720" rIns="91440" bIns="45720" numCol="1" anchorCtr="0" compatLnSpc="1">
            <a:prstTxWarp prst="textNoShape">
              <a:avLst/>
            </a:prstTxWarp>
            <a:normAutofit/>
          </a:bodyPr>
          <a:lstStyle/>
          <a:p>
            <a:r>
              <a:rPr lang="en-US" sz="4000" b="0" dirty="0" smtClean="0">
                <a:effectLst/>
                <a:latin typeface="Arial" pitchFamily="34" charset="0"/>
                <a:cs typeface="Arial" pitchFamily="34" charset="0"/>
              </a:rPr>
              <a:t>Finally </a:t>
            </a:r>
            <a:br>
              <a:rPr lang="en-US" sz="4000" b="0" dirty="0" smtClean="0">
                <a:effectLst/>
                <a:latin typeface="Arial" pitchFamily="34" charset="0"/>
                <a:cs typeface="Arial" pitchFamily="34" charset="0"/>
              </a:rPr>
            </a:br>
            <a:r>
              <a:rPr lang="en-US" sz="4000" b="0" dirty="0" smtClean="0">
                <a:effectLst/>
                <a:latin typeface="Arial" pitchFamily="34" charset="0"/>
                <a:cs typeface="Arial" pitchFamily="34" charset="0"/>
              </a:rPr>
              <a:t>the end to </a:t>
            </a:r>
            <a:br>
              <a:rPr lang="en-US" sz="4000" b="0" dirty="0" smtClean="0">
                <a:effectLst/>
                <a:latin typeface="Arial" pitchFamily="34" charset="0"/>
                <a:cs typeface="Arial" pitchFamily="34" charset="0"/>
              </a:rPr>
            </a:br>
            <a:r>
              <a:rPr lang="en-US" sz="4000" b="0" dirty="0" smtClean="0">
                <a:effectLst/>
                <a:latin typeface="Arial" pitchFamily="34" charset="0"/>
                <a:cs typeface="Arial" pitchFamily="34" charset="0"/>
              </a:rPr>
              <a:t>copyright confusion</a:t>
            </a:r>
            <a:br>
              <a:rPr lang="en-US" sz="4000" b="0" dirty="0" smtClean="0">
                <a:effectLst/>
                <a:latin typeface="Arial" pitchFamily="34" charset="0"/>
                <a:cs typeface="Arial" pitchFamily="34" charset="0"/>
              </a:rPr>
            </a:br>
            <a:r>
              <a:rPr lang="en-US" sz="4000" b="0" dirty="0" smtClean="0">
                <a:effectLst/>
                <a:latin typeface="Arial" pitchFamily="34" charset="0"/>
                <a:cs typeface="Arial" pitchFamily="34" charset="0"/>
              </a:rPr>
              <a:t>has arrived!</a:t>
            </a:r>
            <a:endParaRPr lang="en-US" sz="4000" b="0" dirty="0" smtClean="0">
              <a:effectLst/>
              <a:cs typeface="Arial" pitchFamily="34" charset="0"/>
            </a:endParaRPr>
          </a:p>
        </p:txBody>
      </p:sp>
      <p:pic>
        <p:nvPicPr>
          <p:cNvPr id="4" name="Picture 3" descr="Picture 250.png"/>
          <p:cNvPicPr>
            <a:picLocks noChangeAspect="1"/>
          </p:cNvPicPr>
          <p:nvPr/>
        </p:nvPicPr>
        <p:blipFill>
          <a:blip r:embed="rId3"/>
          <a:stretch>
            <a:fillRect/>
          </a:stretch>
        </p:blipFill>
        <p:spPr>
          <a:xfrm>
            <a:off x="1905000" y="1752600"/>
            <a:ext cx="2286000" cy="31581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txBox="1">
            <a:spLocks/>
          </p:cNvSpPr>
          <p:nvPr/>
        </p:nvSpPr>
        <p:spPr>
          <a:xfrm>
            <a:off x="457200" y="274638"/>
            <a:ext cx="8229600" cy="1143000"/>
          </a:xfrm>
          <a:prstGeom prst="rect">
            <a:avLst/>
          </a:prstGeom>
        </p:spPr>
        <p:txBody>
          <a:bodyPr/>
          <a:lstStyle/>
          <a:p>
            <a:pPr algn="ctr" defTabSz="914400"/>
            <a:endParaRPr lang="en-US" sz="2800" b="1">
              <a:solidFill>
                <a:schemeClr val="tx2"/>
              </a:solidFill>
              <a:latin typeface="Lucida Sans Unicode" pitchFamily="34" charset="0"/>
            </a:endParaRPr>
          </a:p>
          <a:p>
            <a:pPr algn="ctr" defTabSz="914400"/>
            <a:endParaRPr lang="en-US" sz="2800" b="1">
              <a:solidFill>
                <a:schemeClr val="tx2"/>
              </a:solidFill>
              <a:latin typeface="Lucida Sans Unicode" pitchFamily="34" charset="0"/>
            </a:endParaRPr>
          </a:p>
        </p:txBody>
      </p:sp>
      <p:sp>
        <p:nvSpPr>
          <p:cNvPr id="10" name="Rectangle 9"/>
          <p:cNvSpPr/>
          <p:nvPr/>
        </p:nvSpPr>
        <p:spPr>
          <a:xfrm>
            <a:off x="0" y="1600200"/>
            <a:ext cx="9144000" cy="4587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358" name="TextBox 11"/>
          <p:cNvSpPr txBox="1">
            <a:spLocks noChangeArrowheads="1"/>
          </p:cNvSpPr>
          <p:nvPr/>
        </p:nvSpPr>
        <p:spPr bwMode="auto">
          <a:xfrm>
            <a:off x="320675" y="1973282"/>
            <a:ext cx="8594725" cy="3970318"/>
          </a:xfrm>
          <a:prstGeom prst="rect">
            <a:avLst/>
          </a:prstGeom>
          <a:noFill/>
          <a:ln w="9525">
            <a:noFill/>
            <a:miter lim="800000"/>
            <a:headEnd/>
            <a:tailEnd/>
          </a:ln>
        </p:spPr>
        <p:txBody>
          <a:bodyPr>
            <a:spAutoFit/>
          </a:bodyPr>
          <a:lstStyle/>
          <a:p>
            <a:r>
              <a:rPr lang="en-US" sz="2800" dirty="0"/>
              <a:t>The documents created by these negotiated agreements give them “the appearance of positive law. These qualities are merely illusory, and consequently the guidelines have had a seriously detrimental effect. They interfere with an actual understanding of the law and erode confidence in the law as created by Congress and the courts” </a:t>
            </a:r>
          </a:p>
          <a:p>
            <a:endParaRPr lang="en-US" sz="2800" dirty="0"/>
          </a:p>
          <a:p>
            <a:r>
              <a:rPr lang="en-US" sz="2800" dirty="0"/>
              <a:t>							</a:t>
            </a:r>
            <a:r>
              <a:rPr lang="en-US" sz="2800" dirty="0" smtClean="0"/>
              <a:t>		</a:t>
            </a:r>
            <a:r>
              <a:rPr lang="en-US" sz="2800" dirty="0"/>
              <a:t>	--Kenneth Crews, 2001</a:t>
            </a:r>
          </a:p>
        </p:txBody>
      </p:sp>
      <p:sp>
        <p:nvSpPr>
          <p:cNvPr id="100359" name="Rectangle 7"/>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pPr algn="ctr"/>
            <a:r>
              <a:rPr lang="en-US" sz="4600" smtClean="0">
                <a:effectLst/>
                <a:latin typeface="Arial" pitchFamily="34" charset="0"/>
                <a:cs typeface="Arial" pitchFamily="34" charset="0"/>
              </a:rPr>
              <a:t>Educational Use Guidelines</a:t>
            </a:r>
            <a:br>
              <a:rPr lang="en-US" sz="4600" smtClean="0">
                <a:effectLst/>
                <a:latin typeface="Arial" pitchFamily="34" charset="0"/>
                <a:cs typeface="Arial" pitchFamily="34" charset="0"/>
              </a:rPr>
            </a:br>
            <a:r>
              <a:rPr lang="en-US" sz="4600" smtClean="0">
                <a:effectLst/>
                <a:latin typeface="Arial" pitchFamily="34" charset="0"/>
                <a:cs typeface="Arial" pitchFamily="34" charset="0"/>
              </a:rPr>
              <a:t>are NOT the Law!</a:t>
            </a:r>
            <a:endParaRPr lang="en-US" sz="2800" smtClean="0">
              <a:effectLst/>
              <a:cs typeface="Arial" pitchFamily="34" charset="0"/>
            </a:endParaRPr>
          </a:p>
        </p:txBody>
      </p:sp>
      <p:sp>
        <p:nvSpPr>
          <p:cNvPr id="100360" name="Rectangle 8"/>
          <p:cNvSpPr>
            <a:spLocks noChangeArrowheads="1"/>
          </p:cNvSpPr>
          <p:nvPr/>
        </p:nvSpPr>
        <p:spPr bwMode="auto">
          <a:xfrm>
            <a:off x="136525" y="4451350"/>
            <a:ext cx="184150" cy="396875"/>
          </a:xfrm>
          <a:prstGeom prst="rect">
            <a:avLst/>
          </a:prstGeom>
          <a:noFill/>
          <a:ln w="9525">
            <a:noFill/>
            <a:miter lim="800000"/>
            <a:headEnd/>
            <a:tailEnd/>
          </a:ln>
          <a:effectLst/>
        </p:spPr>
        <p:txBody>
          <a:bodyPr wrap="none">
            <a:spAutoFit/>
          </a:bodyPr>
          <a:lstStyle/>
          <a:p>
            <a:endParaRPr lang="en-US"/>
          </a:p>
        </p:txBody>
      </p:sp>
      <p:sp>
        <p:nvSpPr>
          <p:cNvPr id="100361" name="Rectangle 9"/>
          <p:cNvSpPr>
            <a:spLocks noChangeArrowheads="1"/>
          </p:cNvSpPr>
          <p:nvPr/>
        </p:nvSpPr>
        <p:spPr bwMode="auto">
          <a:xfrm>
            <a:off x="79375" y="5457825"/>
            <a:ext cx="184150" cy="396875"/>
          </a:xfrm>
          <a:prstGeom prst="rect">
            <a:avLst/>
          </a:prstGeom>
          <a:noFill/>
          <a:ln w="9525">
            <a:noFill/>
            <a:miter lim="800000"/>
            <a:headEnd/>
            <a:tailEnd/>
          </a:ln>
          <a:effectLst/>
        </p:spPr>
        <p:txBody>
          <a:bodyPr wrap="none">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Effect transition="in" filter="fade">
                                      <p:cBhvr>
                                        <p:cTn id="7" dur="2000"/>
                                        <p:tgtEl>
                                          <p:spTgt spid="100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5" name="Picture 5" descr="126045055_c0b626c50d_b"/>
          <p:cNvPicPr>
            <a:picLocks noChangeAspect="1" noChangeArrowheads="1"/>
          </p:cNvPicPr>
          <p:nvPr/>
        </p:nvPicPr>
        <p:blipFill>
          <a:blip r:embed="rId3"/>
          <a:srcRect/>
          <a:stretch>
            <a:fillRect/>
          </a:stretch>
        </p:blipFill>
        <p:spPr bwMode="auto">
          <a:xfrm>
            <a:off x="0" y="0"/>
            <a:ext cx="7620000" cy="6815138"/>
          </a:xfrm>
          <a:prstGeom prst="rect">
            <a:avLst/>
          </a:prstGeom>
          <a:noFill/>
        </p:spPr>
      </p:pic>
      <p:sp>
        <p:nvSpPr>
          <p:cNvPr id="92167" name="Rectangle 7"/>
          <p:cNvSpPr>
            <a:spLocks noGrp="1"/>
          </p:cNvSpPr>
          <p:nvPr>
            <p:ph type="title"/>
          </p:nvPr>
        </p:nvSpPr>
        <p:spPr bwMode="auto">
          <a:xfrm>
            <a:off x="5410200" y="274638"/>
            <a:ext cx="3581400" cy="3001962"/>
          </a:xfrm>
          <a:noFill/>
        </p:spPr>
        <p:txBody>
          <a:bodyPr wrap="square" lIns="91440" tIns="45720" rIns="91440" bIns="45720" numCol="1" anchorCtr="0" compatLnSpc="1">
            <a:prstTxWarp prst="textNoShape">
              <a:avLst/>
            </a:prstTxWarp>
          </a:bodyPr>
          <a:lstStyle/>
          <a:p>
            <a:r>
              <a:rPr lang="en-US" smtClean="0">
                <a:effectLst/>
              </a:rPr>
              <a:t>It’s time to replace old knowledge</a:t>
            </a:r>
          </a:p>
        </p:txBody>
      </p:sp>
      <p:sp>
        <p:nvSpPr>
          <p:cNvPr id="92168" name="Rectangle 8"/>
          <p:cNvSpPr>
            <a:spLocks noChangeArrowheads="1"/>
          </p:cNvSpPr>
          <p:nvPr/>
        </p:nvSpPr>
        <p:spPr bwMode="auto">
          <a:xfrm>
            <a:off x="5486400" y="3276600"/>
            <a:ext cx="3560763" cy="2593975"/>
          </a:xfrm>
          <a:prstGeom prst="rect">
            <a:avLst/>
          </a:prstGeom>
          <a:noFill/>
          <a:ln w="9525">
            <a:noFill/>
            <a:miter lim="800000"/>
            <a:headEnd/>
            <a:tailEnd/>
          </a:ln>
          <a:effectLst/>
        </p:spPr>
        <p:txBody>
          <a:bodyPr>
            <a:spAutoFit/>
          </a:bodyPr>
          <a:lstStyle/>
          <a:p>
            <a:r>
              <a:rPr lang="en-US" sz="4100" b="1">
                <a:solidFill>
                  <a:schemeClr val="tx2"/>
                </a:solidFill>
                <a:latin typeface="Lucida Sans Unicode" pitchFamily="34" charset="0"/>
              </a:rPr>
              <a:t>with</a:t>
            </a:r>
          </a:p>
          <a:p>
            <a:r>
              <a:rPr lang="en-US" sz="4100" b="1">
                <a:solidFill>
                  <a:schemeClr val="tx2"/>
                </a:solidFill>
                <a:latin typeface="Lucida Sans Unicode" pitchFamily="34" charset="0"/>
              </a:rPr>
              <a:t>accurate knowledge</a:t>
            </a:r>
            <a:br>
              <a:rPr lang="en-US" sz="4100" b="1">
                <a:solidFill>
                  <a:schemeClr val="tx2"/>
                </a:solidFill>
                <a:latin typeface="Lucida Sans Unicode" pitchFamily="34" charset="0"/>
              </a:rPr>
            </a:br>
            <a:endParaRPr lang="en-US" sz="4100" b="1">
              <a:solidFill>
                <a:schemeClr val="tx2"/>
              </a:solidFill>
              <a:latin typeface="Lucida Sans Unicode"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7" grpId="0"/>
      <p:bldP spid="9216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a:xfrm>
            <a:off x="457200" y="4724400"/>
            <a:ext cx="8229600" cy="1401763"/>
          </a:xfrm>
          <a:prstGeom prst="rect">
            <a:avLst/>
          </a:prstGeom>
        </p:spPr>
        <p:txBody>
          <a:bodyPr/>
          <a:lstStyle/>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r>
              <a:rPr lang="en-US" sz="2800">
                <a:latin typeface="Lucida Sans Unicode" pitchFamily="34" charset="0"/>
              </a:rPr>
              <a:t>						--Section 107</a:t>
            </a:r>
          </a:p>
          <a:p>
            <a:pPr marL="342900" indent="-342900" defTabSz="914400">
              <a:lnSpc>
                <a:spcPct val="90000"/>
              </a:lnSpc>
              <a:spcBef>
                <a:spcPct val="20000"/>
              </a:spcBef>
              <a:buFont typeface="Arial" pitchFamily="34" charset="0"/>
              <a:buNone/>
            </a:pPr>
            <a:r>
              <a:rPr lang="en-US" sz="2800">
                <a:latin typeface="Lucida Sans Unicode" pitchFamily="34" charset="0"/>
              </a:rPr>
              <a:t>					Copyright Act of 1976</a:t>
            </a: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p:txBody>
      </p:sp>
      <p:sp>
        <p:nvSpPr>
          <p:cNvPr id="20489"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z="4400" smtClean="0">
                <a:effectLst/>
                <a:cs typeface="Arial" pitchFamily="34" charset="0"/>
              </a:rPr>
              <a:t>The Doctrine of Fair Use</a:t>
            </a:r>
          </a:p>
        </p:txBody>
      </p:sp>
      <p:pic>
        <p:nvPicPr>
          <p:cNvPr id="20490" name="Picture 10" descr="fair use image"/>
          <p:cNvPicPr>
            <a:picLocks noChangeAspect="1" noChangeArrowheads="1"/>
          </p:cNvPicPr>
          <p:nvPr/>
        </p:nvPicPr>
        <p:blipFill>
          <a:blip r:embed="rId3"/>
          <a:srcRect/>
          <a:stretch>
            <a:fillRect/>
          </a:stretch>
        </p:blipFill>
        <p:spPr bwMode="auto">
          <a:xfrm>
            <a:off x="457200" y="2057400"/>
            <a:ext cx="7977188" cy="2400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90"/>
                                        </p:tgtEl>
                                        <p:attrNameLst>
                                          <p:attrName>style.visibility</p:attrName>
                                        </p:attrNameLst>
                                      </p:cBhvr>
                                      <p:to>
                                        <p:strVal val="visible"/>
                                      </p:to>
                                    </p:set>
                                    <p:animEffect transition="in" filter="fade">
                                      <p:cBhvr>
                                        <p:cTn id="7" dur="2000"/>
                                        <p:tgtEl>
                                          <p:spTgt spid="2049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Figure 2.1 Copyright Balance.jpg"/>
          <p:cNvPicPr>
            <a:picLocks noGrp="1" noChangeAspect="1"/>
          </p:cNvPicPr>
          <p:nvPr>
            <p:ph idx="1"/>
          </p:nvPr>
        </p:nvPicPr>
        <p:blipFill>
          <a:blip r:embed="rId2"/>
          <a:srcRect t="-28828" b="-28828"/>
          <a:stretch>
            <a:fillRect/>
          </a:stretch>
        </p:blipFill>
        <p:spPr>
          <a:xfrm>
            <a:off x="179463" y="-1352988"/>
            <a:ext cx="8507337" cy="9741166"/>
          </a:xfrm>
        </p:spPr>
      </p:pic>
      <p:sp>
        <p:nvSpPr>
          <p:cNvPr id="4" name="Text Placeholder 3"/>
          <p:cNvSpPr>
            <a:spLocks noGrp="1"/>
          </p:cNvSpPr>
          <p:nvPr>
            <p:ph type="body" sz="half" idx="2"/>
          </p:nvPr>
        </p:nvSpPr>
        <p:spPr/>
        <p:txBody>
          <a:bodyPr/>
          <a:lstStyle/>
          <a:p>
            <a:endParaRPr lang="en-US"/>
          </a:p>
        </p:txBody>
      </p:sp>
    </p:spTree>
  </p:cSld>
  <p:clrMapOvr>
    <a:masterClrMapping/>
  </p:clrMapOvr>
  <p:transition advTm="7033"/>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9" name="Rectangle 9"/>
          <p:cNvSpPr>
            <a:spLocks noGrp="1"/>
          </p:cNvSpPr>
          <p:nvPr>
            <p:ph type="title" idx="4294967295"/>
          </p:nvPr>
        </p:nvSpPr>
        <p:spPr bwMode="auto">
          <a:xfrm>
            <a:off x="457200" y="274638"/>
            <a:ext cx="8229600" cy="792163"/>
          </a:xfrm>
          <a:noFill/>
        </p:spPr>
        <p:txBody>
          <a:bodyPr wrap="square" lIns="91440" tIns="45720" rIns="91440" bIns="45720" numCol="1" anchorCtr="0" compatLnSpc="1">
            <a:prstTxWarp prst="textNoShape">
              <a:avLst/>
            </a:prstTxWarp>
          </a:bodyPr>
          <a:lstStyle/>
          <a:p>
            <a:r>
              <a:rPr lang="en-US" sz="4400" dirty="0" smtClean="0">
                <a:effectLst/>
                <a:cs typeface="Arial" pitchFamily="34" charset="0"/>
              </a:rPr>
              <a:t>The Doctrine of Fair Use</a:t>
            </a:r>
          </a:p>
        </p:txBody>
      </p:sp>
      <p:sp>
        <p:nvSpPr>
          <p:cNvPr id="5" name="TextBox 4"/>
          <p:cNvSpPr txBox="1"/>
          <p:nvPr/>
        </p:nvSpPr>
        <p:spPr>
          <a:xfrm>
            <a:off x="3200400" y="1066801"/>
            <a:ext cx="5105400" cy="5632311"/>
          </a:xfrm>
          <a:prstGeom prst="rect">
            <a:avLst/>
          </a:prstGeom>
          <a:noFill/>
        </p:spPr>
        <p:txBody>
          <a:bodyPr wrap="square" rtlCol="0">
            <a:spAutoFit/>
          </a:bodyPr>
          <a:lstStyle/>
          <a:p>
            <a:pPr algn="r"/>
            <a:r>
              <a:rPr lang="en-US" sz="2400" dirty="0" smtClean="0"/>
              <a:t>“It not only allows but </a:t>
            </a:r>
            <a:r>
              <a:rPr lang="en-US" sz="2400" b="1" dirty="0" smtClean="0"/>
              <a:t>encourages</a:t>
            </a:r>
            <a:r>
              <a:rPr lang="en-US" sz="2400" dirty="0" smtClean="0"/>
              <a:t> socially beneficial uses of copyrighted works such as teaching, learning, and scholarship. Without fair use, those beneficial uses— quoting from copyrighted works, providing multiple copies to students in class, creating new knowledge based on previously published knowledge—would be infringements. Fair use is the means for assuring a robust and vigorous exchange of copyrighted information.”</a:t>
            </a:r>
          </a:p>
          <a:p>
            <a:pPr algn="r"/>
            <a:endParaRPr lang="en-US" sz="2400" dirty="0" smtClean="0"/>
          </a:p>
        </p:txBody>
      </p:sp>
      <p:pic>
        <p:nvPicPr>
          <p:cNvPr id="4" name="Picture 3" descr="carrierussell.jpg"/>
          <p:cNvPicPr>
            <a:picLocks noChangeAspect="1"/>
          </p:cNvPicPr>
          <p:nvPr/>
        </p:nvPicPr>
        <p:blipFill>
          <a:blip r:embed="rId3"/>
          <a:stretch>
            <a:fillRect/>
          </a:stretch>
        </p:blipFill>
        <p:spPr>
          <a:xfrm>
            <a:off x="274320" y="1600200"/>
            <a:ext cx="2926080" cy="2926080"/>
          </a:xfrm>
          <a:prstGeom prst="rect">
            <a:avLst/>
          </a:prstGeom>
        </p:spPr>
      </p:pic>
      <p:sp>
        <p:nvSpPr>
          <p:cNvPr id="6" name="Rectangle 5"/>
          <p:cNvSpPr/>
          <p:nvPr/>
        </p:nvSpPr>
        <p:spPr>
          <a:xfrm>
            <a:off x="274320" y="5638800"/>
            <a:ext cx="3733800" cy="707886"/>
          </a:xfrm>
          <a:prstGeom prst="rect">
            <a:avLst/>
          </a:prstGeom>
        </p:spPr>
        <p:txBody>
          <a:bodyPr wrap="square">
            <a:spAutoFit/>
          </a:bodyPr>
          <a:lstStyle/>
          <a:p>
            <a:r>
              <a:rPr lang="en-US" dirty="0" smtClean="0"/>
              <a:t>--Carrie Russell, American Library Association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2"/>
          <p:cNvPicPr>
            <a:picLocks noChangeAspect="1" noChangeArrowheads="1"/>
          </p:cNvPicPr>
          <p:nvPr/>
        </p:nvPicPr>
        <p:blipFill>
          <a:blip r:embed="rId3"/>
          <a:srcRect/>
          <a:stretch>
            <a:fillRect/>
          </a:stretch>
        </p:blipFill>
        <p:spPr bwMode="auto">
          <a:xfrm>
            <a:off x="0" y="0"/>
            <a:ext cx="4337050" cy="6248400"/>
          </a:xfrm>
          <a:prstGeom prst="rect">
            <a:avLst/>
          </a:prstGeom>
          <a:noFill/>
          <a:ln w="9525">
            <a:noFill/>
            <a:miter lim="800000"/>
            <a:headEnd/>
            <a:tailEnd/>
          </a:ln>
        </p:spPr>
      </p:pic>
      <p:sp>
        <p:nvSpPr>
          <p:cNvPr id="8201" name="Rectangle 9"/>
          <p:cNvSpPr>
            <a:spLocks noGrp="1"/>
          </p:cNvSpPr>
          <p:nvPr>
            <p:ph type="title" idx="4294967295"/>
          </p:nvPr>
        </p:nvSpPr>
        <p:spPr bwMode="auto">
          <a:xfrm>
            <a:off x="4656137" y="914400"/>
            <a:ext cx="4106863" cy="4678363"/>
          </a:xfrm>
          <a:noFill/>
        </p:spPr>
        <p:txBody>
          <a:bodyPr wrap="square" lIns="91440" tIns="45720" rIns="91440" bIns="45720" numCol="1" anchorCtr="0" compatLnSpc="1">
            <a:prstTxWarp prst="textNoShape">
              <a:avLst/>
            </a:prstTxWarp>
            <a:normAutofit fontScale="90000"/>
          </a:bodyPr>
          <a:lstStyle/>
          <a:p>
            <a:r>
              <a:rPr lang="en-US" sz="3600" b="0" dirty="0" smtClean="0">
                <a:effectLst/>
                <a:cs typeface="Arial" pitchFamily="34" charset="0"/>
              </a:rPr>
              <a:t>Reflects the “best practices” of educators who use copyrighted material to build critical thinking and communication skills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295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3"/>
          <p:cNvSpPr txBox="1">
            <a:spLocks noChangeArrowheads="1"/>
          </p:cNvSpPr>
          <p:nvPr/>
        </p:nvSpPr>
        <p:spPr>
          <a:xfrm>
            <a:off x="2133600" y="1447800"/>
            <a:ext cx="6248400" cy="5105400"/>
          </a:xfrm>
          <a:prstGeom prst="rect">
            <a:avLst/>
          </a:prstGeom>
        </p:spPr>
        <p:txBody>
          <a:bodyPr/>
          <a:lstStyle/>
          <a:p>
            <a:pPr marL="457200" indent="-457200" defTabSz="914400">
              <a:lnSpc>
                <a:spcPct val="90000"/>
              </a:lnSpc>
              <a:spcBef>
                <a:spcPct val="20000"/>
              </a:spcBef>
              <a:buFont typeface="Arial" pitchFamily="34" charset="0"/>
              <a:buNone/>
            </a:pPr>
            <a:r>
              <a:rPr lang="en-US" b="1" dirty="0">
                <a:latin typeface="Lucida Sans Unicode" pitchFamily="34" charset="0"/>
              </a:rPr>
              <a:t>Educators can:</a:t>
            </a:r>
          </a:p>
          <a:p>
            <a:pPr marL="457200" indent="-457200" defTabSz="914400">
              <a:lnSpc>
                <a:spcPct val="120000"/>
              </a:lnSpc>
              <a:spcBef>
                <a:spcPct val="20000"/>
              </a:spcBef>
              <a:buFont typeface="Arial" pitchFamily="34" charset="0"/>
              <a:buAutoNum type="arabicPeriod"/>
            </a:pPr>
            <a:r>
              <a:rPr lang="en-US" b="1" dirty="0">
                <a:latin typeface="Lucida Sans Unicode" pitchFamily="34" charset="0"/>
              </a:rPr>
              <a:t>make copies </a:t>
            </a:r>
            <a:r>
              <a:rPr lang="en-US" dirty="0">
                <a:latin typeface="Lucida Sans Unicode" pitchFamily="34" charset="0"/>
              </a:rPr>
              <a:t>of newspaper articles, TV shows, and other copyrighted works and use them and keep them for educational </a:t>
            </a:r>
            <a:r>
              <a:rPr lang="en-US" dirty="0" smtClean="0">
                <a:latin typeface="Lucida Sans Unicode" pitchFamily="34" charset="0"/>
              </a:rPr>
              <a:t>use</a:t>
            </a:r>
          </a:p>
          <a:p>
            <a:pPr marL="457200" indent="-457200" defTabSz="914400">
              <a:lnSpc>
                <a:spcPct val="120000"/>
              </a:lnSpc>
              <a:spcBef>
                <a:spcPct val="20000"/>
              </a:spcBef>
              <a:buFont typeface="Arial" pitchFamily="34" charset="0"/>
              <a:buAutoNum type="arabicPeriod"/>
            </a:pPr>
            <a:endParaRPr lang="en-US" dirty="0" smtClean="0">
              <a:latin typeface="Lucida Sans Unicode" pitchFamily="34" charset="0"/>
            </a:endParaRPr>
          </a:p>
          <a:p>
            <a:pPr marL="457200" indent="-457200" defTabSz="914400">
              <a:lnSpc>
                <a:spcPct val="120000"/>
              </a:lnSpc>
              <a:spcBef>
                <a:spcPct val="20000"/>
              </a:spcBef>
              <a:buFont typeface="Arial" pitchFamily="34" charset="0"/>
              <a:buAutoNum type="arabicPeriod"/>
            </a:pPr>
            <a:r>
              <a:rPr lang="en-US" b="1" dirty="0" smtClean="0">
                <a:latin typeface="Lucida Sans Unicode" pitchFamily="34" charset="0"/>
              </a:rPr>
              <a:t>create </a:t>
            </a:r>
            <a:r>
              <a:rPr lang="en-US" b="1" dirty="0">
                <a:latin typeface="Lucida Sans Unicode" pitchFamily="34" charset="0"/>
              </a:rPr>
              <a:t>curriculum materials </a:t>
            </a:r>
            <a:r>
              <a:rPr lang="en-US" dirty="0">
                <a:latin typeface="Lucida Sans Unicode" pitchFamily="34" charset="0"/>
              </a:rPr>
              <a:t>and scholarship with copyrighted materials </a:t>
            </a:r>
            <a:r>
              <a:rPr lang="en-US" dirty="0" smtClean="0">
                <a:latin typeface="Lucida Sans Unicode" pitchFamily="34" charset="0"/>
              </a:rPr>
              <a:t>embedded</a:t>
            </a:r>
          </a:p>
          <a:p>
            <a:pPr marL="457200" indent="-457200" defTabSz="914400">
              <a:lnSpc>
                <a:spcPct val="120000"/>
              </a:lnSpc>
              <a:spcBef>
                <a:spcPct val="20000"/>
              </a:spcBef>
              <a:buFont typeface="Arial" pitchFamily="34" charset="0"/>
              <a:buAutoNum type="arabicPeriod"/>
            </a:pPr>
            <a:endParaRPr lang="en-US" dirty="0">
              <a:latin typeface="Lucida Sans Unicode" pitchFamily="34" charset="0"/>
            </a:endParaRPr>
          </a:p>
          <a:p>
            <a:pPr marL="457200" indent="-457200" defTabSz="914400">
              <a:lnSpc>
                <a:spcPct val="120000"/>
              </a:lnSpc>
              <a:spcBef>
                <a:spcPct val="20000"/>
              </a:spcBef>
              <a:buFont typeface="Arial" pitchFamily="34" charset="0"/>
              <a:buAutoNum type="arabicPeriod"/>
            </a:pPr>
            <a:r>
              <a:rPr lang="en-US" b="1" dirty="0">
                <a:latin typeface="Lucida Sans Unicode" pitchFamily="34" charset="0"/>
              </a:rPr>
              <a:t>share, sell and distribute </a:t>
            </a:r>
            <a:r>
              <a:rPr lang="en-US" dirty="0">
                <a:latin typeface="Lucida Sans Unicode" pitchFamily="34" charset="0"/>
              </a:rPr>
              <a:t>curriculum materials with copyrighted materials embedded  </a:t>
            </a:r>
          </a:p>
        </p:txBody>
      </p:sp>
      <p:sp>
        <p:nvSpPr>
          <p:cNvPr id="22539" name="Rectangle 11"/>
          <p:cNvSpPr>
            <a:spLocks noGrp="1"/>
          </p:cNvSpPr>
          <p:nvPr>
            <p:ph type="title" idx="4294967295"/>
          </p:nvPr>
        </p:nvSpPr>
        <p:spPr bwMode="auto">
          <a:xfrm>
            <a:off x="228600" y="0"/>
            <a:ext cx="8915400" cy="1295400"/>
          </a:xfrm>
          <a:noFill/>
        </p:spPr>
        <p:txBody>
          <a:bodyPr wrap="square" lIns="91440" tIns="45720" rIns="91440" bIns="45720" numCol="1" anchorCtr="0" compatLnSpc="1">
            <a:prstTxWarp prst="textNoShape">
              <a:avLst/>
            </a:prstTxWarp>
          </a:bodyPr>
          <a:lstStyle/>
          <a:p>
            <a:r>
              <a:rPr lang="en-US" sz="3300" dirty="0" smtClean="0">
                <a:solidFill>
                  <a:schemeClr val="tx1"/>
                </a:solidFill>
                <a:effectLst/>
                <a:cs typeface="Arial" pitchFamily="34" charset="0"/>
              </a:rPr>
              <a:t>Five Principles </a:t>
            </a:r>
            <a:br>
              <a:rPr lang="en-US" sz="3300" dirty="0" smtClean="0">
                <a:solidFill>
                  <a:schemeClr val="tx1"/>
                </a:solidFill>
                <a:effectLst/>
                <a:cs typeface="Arial" pitchFamily="34" charset="0"/>
              </a:rPr>
            </a:br>
            <a:r>
              <a:rPr lang="en-US" sz="3300" dirty="0" smtClean="0">
                <a:solidFill>
                  <a:schemeClr val="tx1"/>
                </a:solidFill>
                <a:effectLst/>
                <a:cs typeface="Arial" pitchFamily="34" charset="0"/>
              </a:rPr>
              <a:t>Code of Best Practices in Fair Use </a:t>
            </a:r>
          </a:p>
        </p:txBody>
      </p:sp>
      <p:pic>
        <p:nvPicPr>
          <p:cNvPr id="5" name="Picture 4" descr="twins.jpg"/>
          <p:cNvPicPr>
            <a:picLocks noChangeAspect="1"/>
          </p:cNvPicPr>
          <p:nvPr/>
        </p:nvPicPr>
        <p:blipFill>
          <a:blip r:embed="rId3"/>
          <a:stretch>
            <a:fillRect/>
          </a:stretch>
        </p:blipFill>
        <p:spPr>
          <a:xfrm>
            <a:off x="457200" y="1409700"/>
            <a:ext cx="1447800" cy="1447800"/>
          </a:xfrm>
          <a:prstGeom prst="rect">
            <a:avLst/>
          </a:prstGeom>
        </p:spPr>
      </p:pic>
      <p:sp>
        <p:nvSpPr>
          <p:cNvPr id="6" name="TextBox 5"/>
          <p:cNvSpPr txBox="1"/>
          <p:nvPr/>
        </p:nvSpPr>
        <p:spPr>
          <a:xfrm>
            <a:off x="228600" y="2857500"/>
            <a:ext cx="1905000" cy="246221"/>
          </a:xfrm>
          <a:prstGeom prst="rect">
            <a:avLst/>
          </a:prstGeom>
          <a:noFill/>
        </p:spPr>
        <p:txBody>
          <a:bodyPr wrap="square" rtlCol="0">
            <a:spAutoFit/>
          </a:bodyPr>
          <a:lstStyle/>
          <a:p>
            <a:r>
              <a:rPr lang="en-US" sz="1000" dirty="0" smtClean="0">
                <a:hlinkClick r:id="rId4"/>
              </a:rPr>
              <a:t>Donald </a:t>
            </a:r>
            <a:r>
              <a:rPr lang="en-US" sz="1000" dirty="0" err="1" smtClean="0">
                <a:hlinkClick r:id="rId4"/>
              </a:rPr>
              <a:t>Mcleod</a:t>
            </a:r>
            <a:r>
              <a:rPr lang="en-US" sz="1000" dirty="0" smtClean="0"/>
              <a:t> </a:t>
            </a:r>
            <a:r>
              <a:rPr lang="en-US" sz="1000" dirty="0" smtClean="0"/>
              <a:t>CC by NC 2.0 </a:t>
            </a:r>
            <a:endParaRPr lang="en-US" sz="1000" dirty="0"/>
          </a:p>
        </p:txBody>
      </p:sp>
      <p:pic>
        <p:nvPicPr>
          <p:cNvPr id="7" name="Picture 6" descr="powerpoint.jpg"/>
          <p:cNvPicPr>
            <a:picLocks noChangeAspect="1"/>
          </p:cNvPicPr>
          <p:nvPr/>
        </p:nvPicPr>
        <p:blipFill>
          <a:blip r:embed="rId5"/>
          <a:stretch>
            <a:fillRect/>
          </a:stretch>
        </p:blipFill>
        <p:spPr>
          <a:xfrm>
            <a:off x="457200" y="3103721"/>
            <a:ext cx="1277779" cy="1277779"/>
          </a:xfrm>
          <a:prstGeom prst="rect">
            <a:avLst/>
          </a:prstGeom>
        </p:spPr>
      </p:pic>
      <p:sp>
        <p:nvSpPr>
          <p:cNvPr id="8" name="TextBox 7"/>
          <p:cNvSpPr txBox="1"/>
          <p:nvPr/>
        </p:nvSpPr>
        <p:spPr>
          <a:xfrm>
            <a:off x="228600" y="4381500"/>
            <a:ext cx="1905000" cy="400110"/>
          </a:xfrm>
          <a:prstGeom prst="rect">
            <a:avLst/>
          </a:prstGeom>
          <a:noFill/>
        </p:spPr>
        <p:txBody>
          <a:bodyPr wrap="square" rtlCol="0">
            <a:spAutoFit/>
          </a:bodyPr>
          <a:lstStyle/>
          <a:p>
            <a:r>
              <a:rPr lang="en-US" sz="1000" dirty="0" err="1" smtClean="0">
                <a:hlinkClick r:id="rId6"/>
              </a:rPr>
              <a:t>GarethJMSaunders</a:t>
            </a:r>
            <a:r>
              <a:rPr lang="en-US" sz="1000" dirty="0" smtClean="0"/>
              <a:t> CC by SA 2.0</a:t>
            </a:r>
            <a:endParaRPr lang="en-US" sz="1000" dirty="0"/>
          </a:p>
        </p:txBody>
      </p:sp>
      <p:pic>
        <p:nvPicPr>
          <p:cNvPr id="10" name="Picture 9" descr="slideshare.jpg"/>
          <p:cNvPicPr>
            <a:picLocks noChangeAspect="1"/>
          </p:cNvPicPr>
          <p:nvPr/>
        </p:nvPicPr>
        <p:blipFill>
          <a:blip r:embed="rId7"/>
          <a:stretch>
            <a:fillRect/>
          </a:stretch>
        </p:blipFill>
        <p:spPr>
          <a:xfrm>
            <a:off x="457201" y="4800601"/>
            <a:ext cx="1277778" cy="1277778"/>
          </a:xfrm>
          <a:prstGeom prst="rect">
            <a:avLst/>
          </a:prstGeom>
        </p:spPr>
      </p:pic>
      <p:sp>
        <p:nvSpPr>
          <p:cNvPr id="11" name="TextBox 10"/>
          <p:cNvSpPr txBox="1"/>
          <p:nvPr/>
        </p:nvSpPr>
        <p:spPr>
          <a:xfrm>
            <a:off x="457200" y="6078379"/>
            <a:ext cx="2209800" cy="400110"/>
          </a:xfrm>
          <a:prstGeom prst="rect">
            <a:avLst/>
          </a:prstGeom>
          <a:noFill/>
        </p:spPr>
        <p:txBody>
          <a:bodyPr wrap="square" rtlCol="0">
            <a:spAutoFit/>
          </a:bodyPr>
          <a:lstStyle/>
          <a:p>
            <a:r>
              <a:rPr lang="en-US" sz="1000" dirty="0" smtClean="0"/>
              <a:t>© 2011 </a:t>
            </a:r>
            <a:r>
              <a:rPr lang="en-US" sz="1000" dirty="0" err="1" smtClean="0">
                <a:hlinkClick r:id="rId8"/>
              </a:rPr>
              <a:t>SlideShare</a:t>
            </a:r>
            <a:r>
              <a:rPr lang="en-US" sz="1000" dirty="0" smtClean="0">
                <a:hlinkClick r:id="rId8"/>
              </a:rPr>
              <a:t> Inc</a:t>
            </a:r>
            <a:r>
              <a:rPr lang="en-US" sz="1000" dirty="0" smtClean="0"/>
              <a:t>. All rights </a:t>
            </a:r>
            <a:r>
              <a:rPr lang="en-US" sz="1000" dirty="0" smtClean="0"/>
              <a:t>reserved.</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20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fade">
                                      <p:cBhvr>
                                        <p:cTn id="22"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295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3"/>
          <p:cNvSpPr txBox="1">
            <a:spLocks noChangeArrowheads="1"/>
          </p:cNvSpPr>
          <p:nvPr/>
        </p:nvSpPr>
        <p:spPr>
          <a:xfrm>
            <a:off x="2971800" y="1447800"/>
            <a:ext cx="6019800" cy="4800600"/>
          </a:xfrm>
          <a:prstGeom prst="rect">
            <a:avLst/>
          </a:prstGeom>
        </p:spPr>
        <p:txBody>
          <a:bodyPr/>
          <a:lstStyle/>
          <a:p>
            <a:pPr marL="457200" indent="-457200" defTabSz="914400">
              <a:lnSpc>
                <a:spcPct val="120000"/>
              </a:lnSpc>
              <a:spcBef>
                <a:spcPct val="20000"/>
              </a:spcBef>
              <a:buFont typeface="Arial" pitchFamily="34" charset="0"/>
              <a:buNone/>
            </a:pPr>
            <a:r>
              <a:rPr lang="en-US" sz="2400" b="1" dirty="0" smtClean="0">
                <a:latin typeface="Lucida Sans Unicode" pitchFamily="34" charset="0"/>
              </a:rPr>
              <a:t>Learners </a:t>
            </a:r>
            <a:r>
              <a:rPr lang="en-US" sz="2400" b="1" dirty="0">
                <a:latin typeface="Lucida Sans Unicode" pitchFamily="34" charset="0"/>
              </a:rPr>
              <a:t>can:</a:t>
            </a:r>
          </a:p>
          <a:p>
            <a:pPr marL="457200" indent="-457200" defTabSz="914400">
              <a:lnSpc>
                <a:spcPct val="120000"/>
              </a:lnSpc>
              <a:spcBef>
                <a:spcPct val="20000"/>
              </a:spcBef>
              <a:buFont typeface="Arial" pitchFamily="34" charset="0"/>
              <a:buAutoNum type="arabicPeriod" startAt="4"/>
            </a:pPr>
            <a:r>
              <a:rPr lang="en-US" sz="2400" b="1" dirty="0">
                <a:latin typeface="Lucida Sans Unicode" pitchFamily="34" charset="0"/>
              </a:rPr>
              <a:t>use copyrighted works in creating new </a:t>
            </a:r>
            <a:r>
              <a:rPr lang="en-US" sz="2400" b="1" dirty="0" smtClean="0">
                <a:latin typeface="Lucida Sans Unicode" pitchFamily="34" charset="0"/>
              </a:rPr>
              <a:t>material  </a:t>
            </a:r>
            <a:endParaRPr lang="en-US" sz="2400" b="1" dirty="0" smtClean="0">
              <a:latin typeface="Lucida Sans Unicode" pitchFamily="34" charset="0"/>
            </a:endParaRPr>
          </a:p>
          <a:p>
            <a:pPr marL="457200" indent="-457200" defTabSz="914400">
              <a:lnSpc>
                <a:spcPct val="120000"/>
              </a:lnSpc>
              <a:spcBef>
                <a:spcPct val="20000"/>
              </a:spcBef>
              <a:buFont typeface="Arial" pitchFamily="34" charset="0"/>
              <a:buAutoNum type="arabicPeriod" startAt="4"/>
            </a:pPr>
            <a:endParaRPr lang="en-US" sz="2400" dirty="0" smtClean="0">
              <a:latin typeface="Lucida Sans Unicode" pitchFamily="34" charset="0"/>
            </a:endParaRPr>
          </a:p>
          <a:p>
            <a:pPr marL="457200" indent="-457200" defTabSz="914400">
              <a:lnSpc>
                <a:spcPct val="120000"/>
              </a:lnSpc>
              <a:spcBef>
                <a:spcPct val="20000"/>
              </a:spcBef>
              <a:buFont typeface="Arial" pitchFamily="34" charset="0"/>
              <a:buAutoNum type="arabicPeriod" startAt="4"/>
            </a:pPr>
            <a:endParaRPr lang="en-US" sz="2400" dirty="0" smtClean="0">
              <a:latin typeface="Lucida Sans Unicode" pitchFamily="34" charset="0"/>
            </a:endParaRPr>
          </a:p>
          <a:p>
            <a:pPr marL="457200" indent="-457200" defTabSz="914400">
              <a:lnSpc>
                <a:spcPct val="120000"/>
              </a:lnSpc>
              <a:spcBef>
                <a:spcPct val="20000"/>
              </a:spcBef>
              <a:buFont typeface="Arial" pitchFamily="34" charset="0"/>
              <a:buAutoNum type="arabicPeriod" startAt="4"/>
            </a:pPr>
            <a:endParaRPr lang="en-US" sz="2400" dirty="0">
              <a:latin typeface="Lucida Sans Unicode" pitchFamily="34" charset="0"/>
            </a:endParaRPr>
          </a:p>
          <a:p>
            <a:pPr marL="457200" indent="-457200" defTabSz="914400">
              <a:lnSpc>
                <a:spcPct val="120000"/>
              </a:lnSpc>
              <a:spcBef>
                <a:spcPct val="20000"/>
              </a:spcBef>
              <a:buFont typeface="Arial" pitchFamily="34" charset="0"/>
              <a:buAutoNum type="arabicPeriod" startAt="4"/>
            </a:pPr>
            <a:r>
              <a:rPr lang="en-US" sz="2400" b="1" dirty="0">
                <a:latin typeface="Lucida Sans Unicode" pitchFamily="34" charset="0"/>
              </a:rPr>
              <a:t>distribute their works digitally if they meet the </a:t>
            </a:r>
            <a:r>
              <a:rPr lang="en-US" sz="2400" b="1" u="sng" dirty="0" err="1">
                <a:latin typeface="Lucida Sans Unicode" pitchFamily="34" charset="0"/>
              </a:rPr>
              <a:t>transformativeness</a:t>
            </a:r>
            <a:r>
              <a:rPr lang="en-US" sz="2400" b="1" dirty="0">
                <a:latin typeface="Lucida Sans Unicode" pitchFamily="34" charset="0"/>
              </a:rPr>
              <a:t> standard</a:t>
            </a:r>
          </a:p>
        </p:txBody>
      </p:sp>
      <p:sp>
        <p:nvSpPr>
          <p:cNvPr id="22539" name="Rectangle 11"/>
          <p:cNvSpPr>
            <a:spLocks noGrp="1"/>
          </p:cNvSpPr>
          <p:nvPr>
            <p:ph type="title" idx="4294967295"/>
          </p:nvPr>
        </p:nvSpPr>
        <p:spPr bwMode="auto">
          <a:xfrm>
            <a:off x="228600" y="0"/>
            <a:ext cx="8915400" cy="1295400"/>
          </a:xfrm>
          <a:noFill/>
        </p:spPr>
        <p:txBody>
          <a:bodyPr wrap="square" lIns="91440" tIns="45720" rIns="91440" bIns="45720" numCol="1" anchorCtr="0" compatLnSpc="1">
            <a:prstTxWarp prst="textNoShape">
              <a:avLst/>
            </a:prstTxWarp>
          </a:bodyPr>
          <a:lstStyle/>
          <a:p>
            <a:r>
              <a:rPr lang="en-US" sz="3300" dirty="0" smtClean="0">
                <a:solidFill>
                  <a:schemeClr val="tx1"/>
                </a:solidFill>
                <a:effectLst/>
                <a:cs typeface="Arial" pitchFamily="34" charset="0"/>
              </a:rPr>
              <a:t>Five Principles </a:t>
            </a:r>
            <a:br>
              <a:rPr lang="en-US" sz="3300" dirty="0" smtClean="0">
                <a:solidFill>
                  <a:schemeClr val="tx1"/>
                </a:solidFill>
                <a:effectLst/>
                <a:cs typeface="Arial" pitchFamily="34" charset="0"/>
              </a:rPr>
            </a:br>
            <a:r>
              <a:rPr lang="en-US" sz="3300" dirty="0" smtClean="0">
                <a:solidFill>
                  <a:schemeClr val="tx1"/>
                </a:solidFill>
                <a:effectLst/>
                <a:cs typeface="Arial" pitchFamily="34" charset="0"/>
              </a:rPr>
              <a:t>Code of Best Practices in Fair Use </a:t>
            </a:r>
          </a:p>
        </p:txBody>
      </p:sp>
      <p:pic>
        <p:nvPicPr>
          <p:cNvPr id="6" name="Picture 5" descr="students.jpg"/>
          <p:cNvPicPr>
            <a:picLocks noChangeAspect="1"/>
          </p:cNvPicPr>
          <p:nvPr/>
        </p:nvPicPr>
        <p:blipFill>
          <a:blip r:embed="rId3"/>
          <a:stretch>
            <a:fillRect/>
          </a:stretch>
        </p:blipFill>
        <p:spPr>
          <a:xfrm>
            <a:off x="381000" y="1447800"/>
            <a:ext cx="2000250" cy="2362200"/>
          </a:xfrm>
          <a:prstGeom prst="rect">
            <a:avLst/>
          </a:prstGeom>
        </p:spPr>
      </p:pic>
      <p:sp>
        <p:nvSpPr>
          <p:cNvPr id="7" name="TextBox 6"/>
          <p:cNvSpPr txBox="1"/>
          <p:nvPr/>
        </p:nvSpPr>
        <p:spPr>
          <a:xfrm>
            <a:off x="381000" y="3868579"/>
            <a:ext cx="2362200" cy="246221"/>
          </a:xfrm>
          <a:prstGeom prst="rect">
            <a:avLst/>
          </a:prstGeom>
          <a:noFill/>
        </p:spPr>
        <p:txBody>
          <a:bodyPr wrap="square" rtlCol="0">
            <a:spAutoFit/>
          </a:bodyPr>
          <a:lstStyle/>
          <a:p>
            <a:r>
              <a:rPr lang="en-US" sz="1000" dirty="0" smtClean="0">
                <a:hlinkClick r:id="rId4"/>
              </a:rPr>
              <a:t>USM MS Photos </a:t>
            </a:r>
            <a:r>
              <a:rPr lang="en-US" sz="1000" dirty="0" smtClean="0"/>
              <a:t>CC BY SA 2.0 </a:t>
            </a:r>
            <a:endParaRPr lang="en-US" sz="1000" dirty="0"/>
          </a:p>
        </p:txBody>
      </p:sp>
      <p:pic>
        <p:nvPicPr>
          <p:cNvPr id="10" name="Picture 9" descr="youtube-128x128.png"/>
          <p:cNvPicPr>
            <a:picLocks noChangeAspect="1"/>
          </p:cNvPicPr>
          <p:nvPr/>
        </p:nvPicPr>
        <p:blipFill>
          <a:blip r:embed="rId5"/>
          <a:stretch>
            <a:fillRect/>
          </a:stretch>
        </p:blipFill>
        <p:spPr>
          <a:xfrm>
            <a:off x="609600" y="4419600"/>
            <a:ext cx="1543050" cy="1543050"/>
          </a:xfrm>
          <a:prstGeom prst="rect">
            <a:avLst/>
          </a:prstGeom>
        </p:spPr>
      </p:pic>
      <p:sp>
        <p:nvSpPr>
          <p:cNvPr id="11" name="TextBox 10"/>
          <p:cNvSpPr txBox="1"/>
          <p:nvPr/>
        </p:nvSpPr>
        <p:spPr>
          <a:xfrm>
            <a:off x="609600" y="5962650"/>
            <a:ext cx="1771650" cy="400110"/>
          </a:xfrm>
          <a:prstGeom prst="rect">
            <a:avLst/>
          </a:prstGeom>
          <a:noFill/>
        </p:spPr>
        <p:txBody>
          <a:bodyPr wrap="square" rtlCol="0">
            <a:spAutoFit/>
          </a:bodyPr>
          <a:lstStyle/>
          <a:p>
            <a:r>
              <a:rPr lang="en-US" sz="1000" dirty="0" smtClean="0">
                <a:hlinkClick r:id="rId6"/>
              </a:rPr>
              <a:t>© 2011 YouTube, LLC</a:t>
            </a:r>
            <a:endParaRPr lang="en-US" sz="1000" dirty="0" smtClean="0"/>
          </a:p>
          <a:p>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animEffect transition="in" filter="fade">
                                      <p:cBhvr>
                                        <p:cTn id="17"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9"/>
          <p:cNvSpPr txBox="1">
            <a:spLocks/>
          </p:cNvSpPr>
          <p:nvPr/>
        </p:nvSpPr>
        <p:spPr>
          <a:xfrm>
            <a:off x="457200" y="0"/>
            <a:ext cx="8229600" cy="1143000"/>
          </a:xfrm>
          <a:prstGeom prst="rect">
            <a:avLst/>
          </a:prstGeom>
        </p:spPr>
        <p:txBody>
          <a:bodyPr/>
          <a:lstStyle/>
          <a:p>
            <a:pPr algn="ctr" defTabSz="914400">
              <a:defRPr/>
            </a:pPr>
            <a:endParaRPr lang="en-US" sz="4000" b="1" kern="0" dirty="0">
              <a:solidFill>
                <a:schemeClr val="tx2"/>
              </a:solidFill>
              <a:latin typeface="+mj-lt"/>
              <a:ea typeface="+mj-ea"/>
              <a:cs typeface="+mj-cs"/>
            </a:endParaRPr>
          </a:p>
          <a:p>
            <a:pPr algn="ctr" defTabSz="914400">
              <a:defRPr/>
            </a:pPr>
            <a:r>
              <a:rPr lang="en-US" sz="4000" b="1" kern="0" dirty="0">
                <a:solidFill>
                  <a:schemeClr val="tx2"/>
                </a:solidFill>
                <a:latin typeface="+mj-lt"/>
                <a:ea typeface="+mj-ea"/>
                <a:cs typeface="+mj-cs"/>
              </a:rPr>
              <a:t>Transformative Use is Fair Use</a:t>
            </a:r>
          </a:p>
        </p:txBody>
      </p:sp>
      <p:sp>
        <p:nvSpPr>
          <p:cNvPr id="8" name="Rectangle 3"/>
          <p:cNvSpPr txBox="1">
            <a:spLocks noChangeArrowheads="1"/>
          </p:cNvSpPr>
          <p:nvPr/>
        </p:nvSpPr>
        <p:spPr>
          <a:xfrm>
            <a:off x="152400" y="1143000"/>
            <a:ext cx="5334000" cy="4525963"/>
          </a:xfrm>
          <a:prstGeom prst="rect">
            <a:avLst/>
          </a:prstGeom>
        </p:spPr>
        <p:txBody>
          <a:bodyPr/>
          <a:lstStyle/>
          <a:p>
            <a:pPr marL="342900" indent="-342900" defTabSz="914400">
              <a:lnSpc>
                <a:spcPct val="90000"/>
              </a:lnSpc>
              <a:spcBef>
                <a:spcPct val="20000"/>
              </a:spcBef>
              <a:buFont typeface="Arial" pitchFamily="34" charset="0"/>
              <a:buNone/>
              <a:defRPr/>
            </a:pPr>
            <a:r>
              <a:rPr lang="en-US" sz="2800" kern="0" dirty="0">
                <a:latin typeface="+mn-lt"/>
                <a:cs typeface="+mn-cs"/>
              </a:rPr>
              <a:t>	</a:t>
            </a:r>
          </a:p>
          <a:p>
            <a:pPr marL="342900" indent="-342900" defTabSz="914400">
              <a:lnSpc>
                <a:spcPct val="90000"/>
              </a:lnSpc>
              <a:spcBef>
                <a:spcPct val="20000"/>
              </a:spcBef>
              <a:buFont typeface="Arial" pitchFamily="34" charset="0"/>
              <a:buNone/>
              <a:defRPr/>
            </a:pPr>
            <a:r>
              <a:rPr lang="en-US" sz="2400" kern="0" dirty="0">
                <a:latin typeface="+mn-lt"/>
                <a:cs typeface="+mn-cs"/>
              </a:rPr>
              <a:t>    </a:t>
            </a:r>
            <a:r>
              <a:rPr lang="en-US" sz="2800" kern="0" dirty="0">
                <a:latin typeface="+mn-lt"/>
                <a:cs typeface="+mn-cs"/>
              </a:rPr>
              <a:t>When a user of copyrighted materials adds value to, or repurposes materials for a use different from that for which it was originally intended, it will likely be considered transformative use; it will also likely be considered fair use. Fair use embraces the modifying of existing media content, placing it in new context. </a:t>
            </a:r>
            <a:endParaRPr lang="en-US" sz="2800" i="1" kern="0" dirty="0">
              <a:latin typeface="+mn-lt"/>
              <a:cs typeface="+mn-cs"/>
            </a:endParaRPr>
          </a:p>
        </p:txBody>
      </p:sp>
      <p:pic>
        <p:nvPicPr>
          <p:cNvPr id="4" name="Picture 3" descr="joycevalenza.jpg"/>
          <p:cNvPicPr>
            <a:picLocks noChangeAspect="1"/>
          </p:cNvPicPr>
          <p:nvPr/>
        </p:nvPicPr>
        <p:blipFill>
          <a:blip r:embed="rId3"/>
          <a:stretch>
            <a:fillRect/>
          </a:stretch>
        </p:blipFill>
        <p:spPr>
          <a:xfrm>
            <a:off x="5486400" y="1600200"/>
            <a:ext cx="2971800" cy="3165312"/>
          </a:xfrm>
          <a:prstGeom prst="rect">
            <a:avLst/>
          </a:prstGeom>
        </p:spPr>
      </p:pic>
      <p:sp>
        <p:nvSpPr>
          <p:cNvPr id="5" name="Rectangle 4"/>
          <p:cNvSpPr/>
          <p:nvPr/>
        </p:nvSpPr>
        <p:spPr>
          <a:xfrm>
            <a:off x="4724400" y="4267200"/>
            <a:ext cx="4114800" cy="1594283"/>
          </a:xfrm>
          <a:prstGeom prst="rect">
            <a:avLst/>
          </a:prstGeom>
        </p:spPr>
        <p:txBody>
          <a:bodyPr wrap="square">
            <a:spAutoFit/>
          </a:bodyPr>
          <a:lstStyle/>
          <a:p>
            <a:pPr marL="342900" indent="-342900" defTabSz="914400">
              <a:lnSpc>
                <a:spcPct val="90000"/>
              </a:lnSpc>
              <a:spcBef>
                <a:spcPct val="20000"/>
              </a:spcBef>
              <a:buFont typeface="Arial" pitchFamily="34" charset="0"/>
              <a:buNone/>
              <a:defRPr/>
            </a:pPr>
            <a:r>
              <a:rPr lang="en-US" sz="3200" kern="0" dirty="0" smtClean="0"/>
              <a:t/>
            </a:r>
            <a:br>
              <a:rPr lang="en-US" sz="3200" kern="0" dirty="0" smtClean="0"/>
            </a:br>
            <a:endParaRPr lang="en-US" sz="3200" kern="0" dirty="0" smtClean="0"/>
          </a:p>
          <a:p>
            <a:pPr marL="342900" indent="-342900" algn="r" defTabSz="914400">
              <a:lnSpc>
                <a:spcPct val="90000"/>
              </a:lnSpc>
              <a:spcBef>
                <a:spcPct val="20000"/>
              </a:spcBef>
              <a:buFont typeface="Arial" pitchFamily="34" charset="0"/>
              <a:buNone/>
              <a:defRPr/>
            </a:pPr>
            <a:r>
              <a:rPr lang="en-US" kern="0" dirty="0" smtClean="0"/>
              <a:t>--Joyce </a:t>
            </a:r>
            <a:r>
              <a:rPr lang="en-US" kern="0" dirty="0" err="1" smtClean="0"/>
              <a:t>Valenza</a:t>
            </a:r>
            <a:r>
              <a:rPr lang="en-US" kern="0" dirty="0" smtClean="0"/>
              <a:t>, </a:t>
            </a:r>
            <a:r>
              <a:rPr lang="en-US" i="1" kern="0" dirty="0" smtClean="0"/>
              <a:t>School Library Journal</a:t>
            </a:r>
            <a:endParaRPr lang="en-US" i="1" kern="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85800"/>
            <a:ext cx="8001000" cy="731838"/>
          </a:xfrm>
          <a:prstGeom prst="rect">
            <a:avLst/>
          </a:prstGeom>
        </p:spPr>
        <p:txBody>
          <a:bodyPr/>
          <a:lstStyle/>
          <a:p>
            <a:pPr algn="ctr" defTabSz="914400">
              <a:defRPr/>
            </a:pPr>
            <a:r>
              <a:rPr lang="en-US" sz="3200" b="1" kern="0" dirty="0">
                <a:solidFill>
                  <a:schemeClr val="accent2"/>
                </a:solidFill>
                <a:latin typeface="+mj-lt"/>
                <a:ea typeface="+mj-ea"/>
                <a:cs typeface="+mj-cs"/>
              </a:rPr>
              <a:t>Bill Graham Archives vs. Dorling Kindersley, Ltd. (2006)</a:t>
            </a:r>
          </a:p>
        </p:txBody>
      </p:sp>
      <p:pic>
        <p:nvPicPr>
          <p:cNvPr id="24579" name="Picture 4"/>
          <p:cNvPicPr>
            <a:picLocks noChangeAspect="1" noChangeArrowheads="1"/>
          </p:cNvPicPr>
          <p:nvPr/>
        </p:nvPicPr>
        <p:blipFill>
          <a:blip r:embed="rId3"/>
          <a:srcRect/>
          <a:stretch>
            <a:fillRect/>
          </a:stretch>
        </p:blipFill>
        <p:spPr bwMode="auto">
          <a:xfrm>
            <a:off x="4419600" y="1858963"/>
            <a:ext cx="3817938" cy="4041775"/>
          </a:xfrm>
          <a:prstGeom prst="rect">
            <a:avLst/>
          </a:prstGeom>
          <a:noFill/>
          <a:ln w="9525">
            <a:noFill/>
            <a:miter lim="800000"/>
            <a:headEnd/>
            <a:tailEnd/>
          </a:ln>
        </p:spPr>
      </p:pic>
      <p:pic>
        <p:nvPicPr>
          <p:cNvPr id="24580" name="Picture 5" descr="deadairplane"/>
          <p:cNvPicPr>
            <a:picLocks noChangeAspect="1" noChangeArrowheads="1"/>
          </p:cNvPicPr>
          <p:nvPr/>
        </p:nvPicPr>
        <p:blipFill>
          <a:blip r:embed="rId4"/>
          <a:srcRect b="1111"/>
          <a:stretch>
            <a:fillRect/>
          </a:stretch>
        </p:blipFill>
        <p:spPr bwMode="auto">
          <a:xfrm>
            <a:off x="1219200" y="1858963"/>
            <a:ext cx="2703513"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Content Placeholder 3" descr="663571059_eb986b2db9.jpg"/>
          <p:cNvPicPr>
            <a:picLocks noChangeAspect="1"/>
          </p:cNvPicPr>
          <p:nvPr/>
        </p:nvPicPr>
        <p:blipFill>
          <a:blip r:embed="rId3"/>
          <a:srcRect/>
          <a:stretch>
            <a:fillRect/>
          </a:stretch>
        </p:blipFill>
        <p:spPr bwMode="auto">
          <a:xfrm>
            <a:off x="990600" y="451643"/>
            <a:ext cx="2590800" cy="1943397"/>
          </a:xfrm>
          <a:prstGeom prst="rect">
            <a:avLst/>
          </a:prstGeom>
          <a:noFill/>
          <a:ln w="9525">
            <a:noFill/>
            <a:miter lim="800000"/>
            <a:headEnd/>
            <a:tailEnd/>
          </a:ln>
        </p:spPr>
      </p:pic>
      <p:pic>
        <p:nvPicPr>
          <p:cNvPr id="10244" name="Picture 4" descr="girls with camera.JPG"/>
          <p:cNvPicPr preferRelativeResize="0">
            <a:picLocks/>
          </p:cNvPicPr>
          <p:nvPr/>
        </p:nvPicPr>
        <p:blipFill>
          <a:blip r:embed="rId4"/>
          <a:srcRect/>
          <a:stretch>
            <a:fillRect/>
          </a:stretch>
        </p:blipFill>
        <p:spPr bwMode="auto">
          <a:xfrm>
            <a:off x="5372101" y="457200"/>
            <a:ext cx="2587752" cy="1947672"/>
          </a:xfrm>
          <a:prstGeom prst="rect">
            <a:avLst/>
          </a:prstGeom>
          <a:noFill/>
          <a:ln w="9525">
            <a:noFill/>
            <a:miter lim="800000"/>
            <a:headEnd/>
            <a:tailEnd/>
          </a:ln>
        </p:spPr>
      </p:pic>
      <p:pic>
        <p:nvPicPr>
          <p:cNvPr id="10245" name="Picture 5" descr="kids anchors.jpg"/>
          <p:cNvPicPr preferRelativeResize="0">
            <a:picLocks/>
          </p:cNvPicPr>
          <p:nvPr/>
        </p:nvPicPr>
        <p:blipFill>
          <a:blip r:embed="rId5"/>
          <a:srcRect/>
          <a:stretch>
            <a:fillRect/>
          </a:stretch>
        </p:blipFill>
        <p:spPr bwMode="auto">
          <a:xfrm>
            <a:off x="5337048" y="3352800"/>
            <a:ext cx="2587752" cy="1947672"/>
          </a:xfrm>
          <a:prstGeom prst="rect">
            <a:avLst/>
          </a:prstGeom>
          <a:noFill/>
          <a:ln w="9525">
            <a:noFill/>
            <a:miter lim="800000"/>
            <a:headEnd/>
            <a:tailEnd/>
          </a:ln>
        </p:spPr>
      </p:pic>
      <p:pic>
        <p:nvPicPr>
          <p:cNvPr id="10247" name="Picture 7" descr="DSC_0004.jpg"/>
          <p:cNvPicPr preferRelativeResize="0">
            <a:picLocks/>
          </p:cNvPicPr>
          <p:nvPr/>
        </p:nvPicPr>
        <p:blipFill>
          <a:blip r:embed="rId6"/>
          <a:srcRect/>
          <a:stretch>
            <a:fillRect/>
          </a:stretch>
        </p:blipFill>
        <p:spPr bwMode="auto">
          <a:xfrm>
            <a:off x="990600" y="3352800"/>
            <a:ext cx="2587752" cy="1947672"/>
          </a:xfrm>
          <a:prstGeom prst="rect">
            <a:avLst/>
          </a:prstGeom>
          <a:noFill/>
          <a:ln w="9525">
            <a:noFill/>
            <a:miter lim="800000"/>
            <a:headEnd/>
            <a:tailEnd/>
          </a:ln>
        </p:spPr>
      </p:pic>
      <p:sp>
        <p:nvSpPr>
          <p:cNvPr id="8" name="Rectangle 7"/>
          <p:cNvSpPr/>
          <p:nvPr/>
        </p:nvSpPr>
        <p:spPr>
          <a:xfrm>
            <a:off x="990600" y="2362200"/>
            <a:ext cx="25908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Critical Thinking, Reflection &amp; Ethics</a:t>
            </a:r>
            <a:endParaRPr lang="en-US" sz="1800" dirty="0"/>
          </a:p>
        </p:txBody>
      </p:sp>
      <p:sp>
        <p:nvSpPr>
          <p:cNvPr id="9" name="Rectangle 8"/>
          <p:cNvSpPr/>
          <p:nvPr/>
        </p:nvSpPr>
        <p:spPr>
          <a:xfrm>
            <a:off x="5372100" y="2362200"/>
            <a:ext cx="25908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Using Technology Tools Well</a:t>
            </a:r>
            <a:endParaRPr lang="en-US" dirty="0"/>
          </a:p>
        </p:txBody>
      </p:sp>
      <p:sp>
        <p:nvSpPr>
          <p:cNvPr id="10" name="Rectangle 9"/>
          <p:cNvSpPr/>
          <p:nvPr/>
        </p:nvSpPr>
        <p:spPr>
          <a:xfrm>
            <a:off x="990600" y="5257800"/>
            <a:ext cx="25908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Self-Expression &amp; Creativity</a:t>
            </a:r>
            <a:endParaRPr lang="en-US" dirty="0"/>
          </a:p>
        </p:txBody>
      </p:sp>
      <p:sp>
        <p:nvSpPr>
          <p:cNvPr id="11" name="Rectangle 10"/>
          <p:cNvSpPr/>
          <p:nvPr/>
        </p:nvSpPr>
        <p:spPr>
          <a:xfrm>
            <a:off x="5334000" y="5257800"/>
            <a:ext cx="25908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Teamwork &amp; Collaboration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685800"/>
            <a:ext cx="8229600" cy="838200"/>
          </a:xfrm>
          <a:prstGeom prst="rect">
            <a:avLst/>
          </a:prstGeom>
        </p:spPr>
        <p:txBody>
          <a:bodyPr/>
          <a:lstStyle/>
          <a:p>
            <a:pPr algn="ctr" defTabSz="914400">
              <a:defRPr/>
            </a:pPr>
            <a:r>
              <a:rPr lang="en-US" sz="3200" b="1" kern="0" dirty="0">
                <a:solidFill>
                  <a:schemeClr val="tx2"/>
                </a:solidFill>
                <a:latin typeface="+mj-lt"/>
                <a:ea typeface="+mj-ea"/>
                <a:cs typeface="+mj-cs"/>
              </a:rPr>
              <a:t>An Example of Transformative Use</a:t>
            </a:r>
          </a:p>
        </p:txBody>
      </p:sp>
      <p:sp>
        <p:nvSpPr>
          <p:cNvPr id="3" name="Rectangle 3"/>
          <p:cNvSpPr txBox="1">
            <a:spLocks noChangeArrowheads="1"/>
          </p:cNvSpPr>
          <p:nvPr/>
        </p:nvSpPr>
        <p:spPr>
          <a:xfrm>
            <a:off x="1752600" y="1752600"/>
            <a:ext cx="6324600" cy="1143000"/>
          </a:xfrm>
          <a:prstGeom prst="rect">
            <a:avLst/>
          </a:prstGeom>
        </p:spPr>
        <p:txBody>
          <a:bodyPr/>
          <a:lstStyle/>
          <a:p>
            <a:pPr marL="742950" lvl="1" indent="-285750" defTabSz="914400">
              <a:lnSpc>
                <a:spcPct val="80000"/>
              </a:lnSpc>
              <a:spcBef>
                <a:spcPct val="50000"/>
              </a:spcBef>
              <a:buFont typeface="Wingdings" pitchFamily="2" charset="2"/>
              <a:buNone/>
            </a:pPr>
            <a:r>
              <a:rPr lang="en-US" sz="3200"/>
              <a:t>	The purpose of the original: To generate publicity for a concert.</a:t>
            </a:r>
            <a:r>
              <a:rPr lang="en-US" sz="2100">
                <a:ea typeface="Arial Unicode MS" pitchFamily="34" charset="-128"/>
                <a:cs typeface="Arial Unicode MS" pitchFamily="34" charset="-128"/>
              </a:rPr>
              <a:t> </a:t>
            </a:r>
          </a:p>
        </p:txBody>
      </p:sp>
      <p:pic>
        <p:nvPicPr>
          <p:cNvPr id="25604" name="Picture 4" descr="deadairplane"/>
          <p:cNvPicPr>
            <a:picLocks noChangeAspect="1" noChangeArrowheads="1"/>
          </p:cNvPicPr>
          <p:nvPr/>
        </p:nvPicPr>
        <p:blipFill>
          <a:blip r:embed="rId3"/>
          <a:srcRect b="1111"/>
          <a:stretch>
            <a:fillRect/>
          </a:stretch>
        </p:blipFill>
        <p:spPr bwMode="auto">
          <a:xfrm>
            <a:off x="457200" y="1524000"/>
            <a:ext cx="1377950" cy="2057400"/>
          </a:xfrm>
          <a:prstGeom prst="rect">
            <a:avLst/>
          </a:prstGeom>
          <a:noFill/>
          <a:ln w="9525">
            <a:noFill/>
            <a:miter lim="800000"/>
            <a:headEnd/>
            <a:tailEnd/>
          </a:ln>
        </p:spPr>
      </p:pic>
      <p:pic>
        <p:nvPicPr>
          <p:cNvPr id="25605" name="Picture 5"/>
          <p:cNvPicPr>
            <a:picLocks noChangeAspect="1" noChangeArrowheads="1"/>
          </p:cNvPicPr>
          <p:nvPr/>
        </p:nvPicPr>
        <p:blipFill>
          <a:blip r:embed="rId4"/>
          <a:srcRect/>
          <a:stretch>
            <a:fillRect/>
          </a:stretch>
        </p:blipFill>
        <p:spPr bwMode="auto">
          <a:xfrm>
            <a:off x="1835150" y="3733800"/>
            <a:ext cx="1800225" cy="1905000"/>
          </a:xfrm>
          <a:prstGeom prst="rect">
            <a:avLst/>
          </a:prstGeom>
          <a:noFill/>
          <a:ln w="9525">
            <a:noFill/>
            <a:miter lim="800000"/>
            <a:headEnd/>
            <a:tailEnd/>
          </a:ln>
        </p:spPr>
      </p:pic>
      <p:sp>
        <p:nvSpPr>
          <p:cNvPr id="25606" name="Text Box 6"/>
          <p:cNvSpPr txBox="1">
            <a:spLocks noChangeArrowheads="1"/>
          </p:cNvSpPr>
          <p:nvPr/>
        </p:nvSpPr>
        <p:spPr bwMode="auto">
          <a:xfrm>
            <a:off x="3505200" y="3733800"/>
            <a:ext cx="4968875" cy="2532063"/>
          </a:xfrm>
          <a:prstGeom prst="rect">
            <a:avLst/>
          </a:prstGeom>
          <a:noFill/>
          <a:ln w="9525">
            <a:noFill/>
            <a:miter lim="800000"/>
            <a:headEnd/>
            <a:tailEnd/>
          </a:ln>
        </p:spPr>
        <p:txBody>
          <a:bodyPr>
            <a:spAutoFit/>
          </a:bodyPr>
          <a:lstStyle/>
          <a:p>
            <a:pPr lvl="1">
              <a:lnSpc>
                <a:spcPct val="80000"/>
              </a:lnSpc>
              <a:spcBef>
                <a:spcPct val="50000"/>
              </a:spcBef>
            </a:pPr>
            <a:r>
              <a:rPr lang="en-US" sz="3200">
                <a:ea typeface="Arial Unicode MS" pitchFamily="34" charset="-128"/>
                <a:cs typeface="Arial Unicode MS" pitchFamily="34" charset="-128"/>
              </a:rPr>
              <a:t>The purpose of the new work: To document and illustrate the concert events in historical context.</a:t>
            </a:r>
          </a:p>
          <a:p>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60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560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7920" y="1447800"/>
            <a:ext cx="2868255" cy="3886200"/>
          </a:xfrm>
        </p:spPr>
        <p:txBody>
          <a:bodyPr/>
          <a:lstStyle/>
          <a:p>
            <a:r>
              <a:rPr lang="en-US" dirty="0" smtClean="0">
                <a:solidFill>
                  <a:schemeClr val="tx1"/>
                </a:solidFill>
              </a:rPr>
              <a:t>Exercising Your Fair Use Reasoning</a:t>
            </a:r>
            <a:br>
              <a:rPr lang="en-US" dirty="0" smtClean="0">
                <a:solidFill>
                  <a:schemeClr val="tx1"/>
                </a:solidFill>
              </a:rPr>
            </a:br>
            <a:r>
              <a:rPr lang="en-US" dirty="0" smtClean="0">
                <a:solidFill>
                  <a:schemeClr val="tx1"/>
                </a:solidFill>
              </a:rPr>
              <a:t>Involves </a:t>
            </a:r>
            <a:br>
              <a:rPr lang="en-US" dirty="0" smtClean="0">
                <a:solidFill>
                  <a:schemeClr val="tx1"/>
                </a:solidFill>
              </a:rPr>
            </a:br>
            <a:r>
              <a:rPr lang="en-US" dirty="0" smtClean="0">
                <a:solidFill>
                  <a:schemeClr val="tx1"/>
                </a:solidFill>
              </a:rPr>
              <a:t>Critical Thinking</a:t>
            </a:r>
            <a:endParaRPr lang="en-US" dirty="0">
              <a:solidFill>
                <a:schemeClr val="tx1"/>
              </a:solidFill>
            </a:endParaRPr>
          </a:p>
        </p:txBody>
      </p:sp>
      <p:pic>
        <p:nvPicPr>
          <p:cNvPr id="5" name="Content Placeholder 4" descr="Transform or Copy.gif"/>
          <p:cNvPicPr>
            <a:picLocks noGrp="1" noChangeAspect="1"/>
          </p:cNvPicPr>
          <p:nvPr>
            <p:ph idx="1"/>
          </p:nvPr>
        </p:nvPicPr>
        <p:blipFill>
          <a:blip r:embed="rId2"/>
          <a:srcRect t="-7252" b="-7252"/>
          <a:stretch>
            <a:fillRect/>
          </a:stretch>
        </p:blipFill>
        <p:spPr>
          <a:xfrm>
            <a:off x="609600" y="990600"/>
            <a:ext cx="4918321" cy="5631630"/>
          </a:xfrm>
        </p:spPr>
      </p:pic>
    </p:spTree>
  </p:cSld>
  <p:clrMapOvr>
    <a:masterClrMapping/>
  </p:clrMapOvr>
  <p:transition advTm="6483"/>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V="1">
            <a:off x="0" y="0"/>
            <a:ext cx="9144000" cy="1066800"/>
          </a:xfrm>
          <a:prstGeom prst="rect">
            <a:avLst/>
          </a:prstGeom>
          <a:solidFill>
            <a:schemeClr val="accent2"/>
          </a:solidFill>
          <a:ln w="55000" cmpd="thickThin" algn="ctr">
            <a:solidFill>
              <a:schemeClr val="accent2"/>
            </a:solidFill>
            <a:miter lim="800000"/>
            <a:headEnd/>
            <a:tailEnd/>
          </a:ln>
        </p:spPr>
        <p:txBody>
          <a:bodyPr rot="10800000" anchor="ctr"/>
          <a:lstStyle/>
          <a:p>
            <a:pPr algn="ctr" fontAlgn="auto">
              <a:spcBef>
                <a:spcPts val="0"/>
              </a:spcBef>
              <a:spcAft>
                <a:spcPts val="0"/>
              </a:spcAft>
              <a:defRPr/>
            </a:pPr>
            <a:endParaRPr lang="en-US">
              <a:solidFill>
                <a:schemeClr val="lt1"/>
              </a:solidFill>
              <a:latin typeface="+mn-lt"/>
              <a:cs typeface="+mn-cs"/>
            </a:endParaRPr>
          </a:p>
        </p:txBody>
      </p:sp>
      <p:sp>
        <p:nvSpPr>
          <p:cNvPr id="28680" name="Rectangle 8"/>
          <p:cNvSpPr>
            <a:spLocks noGrp="1"/>
          </p:cNvSpPr>
          <p:nvPr>
            <p:ph type="title" idx="4294967295"/>
          </p:nvPr>
        </p:nvSpPr>
        <p:spPr bwMode="auto">
          <a:xfrm>
            <a:off x="304800" y="0"/>
            <a:ext cx="8229600" cy="1143000"/>
          </a:xfrm>
          <a:noFill/>
        </p:spPr>
        <p:txBody>
          <a:bodyPr wrap="square" lIns="91440" tIns="45720" rIns="91440" bIns="45720" numCol="1" anchorCtr="0" compatLnSpc="1">
            <a:prstTxWarp prst="textNoShape">
              <a:avLst/>
            </a:prstTxWarp>
          </a:bodyPr>
          <a:lstStyle/>
          <a:p>
            <a:r>
              <a:rPr lang="en-US" sz="3200" dirty="0" err="1" smtClean="0">
                <a:solidFill>
                  <a:schemeClr val="tx1"/>
                </a:solidFill>
                <a:effectLst/>
                <a:cs typeface="Arial" pitchFamily="34" charset="0"/>
              </a:rPr>
              <a:t>Wikispaces</a:t>
            </a:r>
            <a:r>
              <a:rPr lang="en-US" sz="3200" dirty="0" smtClean="0">
                <a:solidFill>
                  <a:schemeClr val="tx1"/>
                </a:solidFill>
                <a:effectLst/>
                <a:cs typeface="Arial" pitchFamily="34" charset="0"/>
              </a:rPr>
              <a:t> Online Community </a:t>
            </a:r>
          </a:p>
        </p:txBody>
      </p:sp>
      <p:pic>
        <p:nvPicPr>
          <p:cNvPr id="10" name="Picture 9" descr="Picture 251.png">
            <a:hlinkClick r:id="rId3"/>
          </p:cNvPr>
          <p:cNvPicPr>
            <a:picLocks noChangeAspect="1"/>
          </p:cNvPicPr>
          <p:nvPr/>
        </p:nvPicPr>
        <p:blipFill>
          <a:blip r:embed="rId4"/>
          <a:stretch>
            <a:fillRect/>
          </a:stretch>
        </p:blipFill>
        <p:spPr>
          <a:xfrm>
            <a:off x="0" y="990600"/>
            <a:ext cx="9144000" cy="5867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a:xfrm>
            <a:off x="381000" y="381000"/>
            <a:ext cx="8077200" cy="762000"/>
          </a:xfrm>
        </p:spPr>
        <p:txBody>
          <a:bodyPr>
            <a:normAutofit/>
          </a:bodyPr>
          <a:lstStyle/>
          <a:p>
            <a:pPr fontAlgn="auto">
              <a:spcAft>
                <a:spcPts val="0"/>
              </a:spcAft>
              <a:defRPr/>
            </a:pPr>
            <a:r>
              <a:rPr lang="en-US" dirty="0" smtClean="0"/>
              <a:t>Educators Can Rely on Fair Use  </a:t>
            </a:r>
          </a:p>
        </p:txBody>
      </p:sp>
      <p:sp>
        <p:nvSpPr>
          <p:cNvPr id="32777" name="TextBox 8"/>
          <p:cNvSpPr txBox="1">
            <a:spLocks noChangeArrowheads="1"/>
          </p:cNvSpPr>
          <p:nvPr/>
        </p:nvSpPr>
        <p:spPr bwMode="auto">
          <a:xfrm>
            <a:off x="3581400" y="1371600"/>
            <a:ext cx="5213350" cy="6309420"/>
          </a:xfrm>
          <a:prstGeom prst="rect">
            <a:avLst/>
          </a:prstGeom>
          <a:noFill/>
          <a:ln w="9525">
            <a:noFill/>
            <a:miter lim="800000"/>
            <a:headEnd/>
            <a:tailEnd/>
          </a:ln>
        </p:spPr>
        <p:txBody>
          <a:bodyPr>
            <a:spAutoFit/>
          </a:bodyPr>
          <a:lstStyle/>
          <a:p>
            <a:endParaRPr lang="en-US" dirty="0" smtClean="0"/>
          </a:p>
          <a:p>
            <a:r>
              <a:rPr lang="en-US" sz="3200" dirty="0" smtClean="0"/>
              <a:t>National Council of Teachers of English (NCTE) has adopted </a:t>
            </a:r>
            <a:r>
              <a:rPr lang="en-US" sz="3200" dirty="0"/>
              <a:t>the</a:t>
            </a:r>
            <a:r>
              <a:rPr lang="en-US" sz="3200" dirty="0" smtClean="0"/>
              <a:t> “Code </a:t>
            </a:r>
            <a:r>
              <a:rPr lang="en-US" sz="3200" dirty="0"/>
              <a:t>of Best Practices in Fair Use for Media Literacy  </a:t>
            </a:r>
            <a:r>
              <a:rPr lang="en-US" sz="3200" dirty="0" smtClean="0"/>
              <a:t>Education” </a:t>
            </a:r>
            <a:r>
              <a:rPr lang="en-US" sz="3200" dirty="0"/>
              <a:t>as</a:t>
            </a:r>
            <a:r>
              <a:rPr lang="en-US" sz="3200" dirty="0" smtClean="0"/>
              <a:t> its </a:t>
            </a:r>
            <a:r>
              <a:rPr lang="en-US" sz="3200" dirty="0"/>
              <a:t>official policy on fair </a:t>
            </a:r>
            <a:r>
              <a:rPr lang="en-US" sz="3200" dirty="0" smtClean="0"/>
              <a:t>use</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32778" name="Picture 2"/>
          <p:cNvPicPr>
            <a:picLocks noChangeAspect="1" noChangeArrowheads="1"/>
          </p:cNvPicPr>
          <p:nvPr/>
        </p:nvPicPr>
        <p:blipFill>
          <a:blip r:embed="rId3"/>
          <a:srcRect/>
          <a:stretch>
            <a:fillRect/>
          </a:stretch>
        </p:blipFill>
        <p:spPr bwMode="auto">
          <a:xfrm>
            <a:off x="466725" y="1524000"/>
            <a:ext cx="2962275"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5" name="Picture 7" descr="Picture 2"/>
          <p:cNvPicPr>
            <a:picLocks noChangeAspect="1" noChangeArrowheads="1"/>
          </p:cNvPicPr>
          <p:nvPr/>
        </p:nvPicPr>
        <p:blipFill>
          <a:blip r:embed="rId3"/>
          <a:srcRect/>
          <a:stretch>
            <a:fillRect/>
          </a:stretch>
        </p:blipFill>
        <p:spPr bwMode="auto">
          <a:xfrm>
            <a:off x="0" y="914400"/>
            <a:ext cx="9144000" cy="5943600"/>
          </a:xfrm>
          <a:prstGeom prst="rect">
            <a:avLst/>
          </a:prstGeom>
          <a:noFill/>
        </p:spPr>
      </p:pic>
      <p:sp>
        <p:nvSpPr>
          <p:cNvPr id="2" name="Rectangle 1"/>
          <p:cNvSpPr/>
          <p:nvPr/>
        </p:nvSpPr>
        <p:spPr>
          <a:xfrm>
            <a:off x="0" y="0"/>
            <a:ext cx="9144000" cy="914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Content Placeholder 10"/>
          <p:cNvSpPr txBox="1">
            <a:spLocks/>
          </p:cNvSpPr>
          <p:nvPr/>
        </p:nvSpPr>
        <p:spPr>
          <a:xfrm>
            <a:off x="152400" y="1828800"/>
            <a:ext cx="8534400" cy="4648200"/>
          </a:xfrm>
          <a:prstGeom prst="rect">
            <a:avLst/>
          </a:prstGeom>
        </p:spPr>
        <p:txBody>
          <a:bodyPr/>
          <a:lstStyle/>
          <a:p>
            <a:pPr marL="342900" indent="-342900" defTabSz="914400">
              <a:spcBef>
                <a:spcPct val="20000"/>
              </a:spcBef>
              <a:buFont typeface="Arial" pitchFamily="34" charset="0"/>
              <a:buNone/>
            </a:pPr>
            <a:r>
              <a:rPr lang="en-US">
                <a:latin typeface="Lucida Sans Unicode" pitchFamily="34" charset="0"/>
              </a:rPr>
              <a:t>	</a:t>
            </a:r>
            <a:endParaRPr lang="en-US" b="1">
              <a:latin typeface="Lucida Sans Unicode" pitchFamily="34" charset="0"/>
            </a:endParaRPr>
          </a:p>
        </p:txBody>
      </p:sp>
      <p:sp>
        <p:nvSpPr>
          <p:cNvPr id="27653" name="Rectangle 5"/>
          <p:cNvSpPr>
            <a:spLocks noGrp="1"/>
          </p:cNvSpPr>
          <p:nvPr>
            <p:ph type="title" idx="4294967295"/>
          </p:nvPr>
        </p:nvSpPr>
        <p:spPr bwMode="auto">
          <a:xfrm>
            <a:off x="152400" y="0"/>
            <a:ext cx="8839200" cy="1143000"/>
          </a:xfrm>
          <a:noFill/>
        </p:spPr>
        <p:txBody>
          <a:bodyPr wrap="square" lIns="91440" tIns="45720" rIns="91440" bIns="45720" numCol="1" anchorCtr="0" compatLnSpc="1">
            <a:prstTxWarp prst="textNoShape">
              <a:avLst/>
            </a:prstTxWarp>
            <a:normAutofit/>
          </a:bodyPr>
          <a:lstStyle/>
          <a:p>
            <a:r>
              <a:rPr lang="en-US" sz="2800" dirty="0" smtClean="0">
                <a:solidFill>
                  <a:schemeClr val="tx1"/>
                </a:solidFill>
                <a:effectLst/>
                <a:cs typeface="Arial" pitchFamily="34" charset="0"/>
              </a:rPr>
              <a:t>Is Your Use of Copyrighted Materials a Fair Use?</a:t>
            </a:r>
          </a:p>
        </p:txBody>
      </p:sp>
      <p:sp>
        <p:nvSpPr>
          <p:cNvPr id="27656" name="Text Box 8"/>
          <p:cNvSpPr txBox="1">
            <a:spLocks noChangeArrowheads="1"/>
          </p:cNvSpPr>
          <p:nvPr/>
        </p:nvSpPr>
        <p:spPr bwMode="auto">
          <a:xfrm>
            <a:off x="152400" y="2286000"/>
            <a:ext cx="8839200" cy="3292475"/>
          </a:xfrm>
          <a:prstGeom prst="rect">
            <a:avLst/>
          </a:prstGeom>
          <a:noFill/>
          <a:ln w="9525">
            <a:noFill/>
            <a:miter lim="800000"/>
            <a:headEnd/>
            <a:tailEnd/>
          </a:ln>
          <a:effectLst/>
        </p:spPr>
        <p:txBody>
          <a:bodyPr>
            <a:spAutoFit/>
          </a:bodyPr>
          <a:lstStyle/>
          <a:p>
            <a:pPr marL="381000" indent="-381000">
              <a:spcBef>
                <a:spcPct val="20000"/>
              </a:spcBef>
              <a:buFont typeface="Arial" pitchFamily="34" charset="0"/>
              <a:buAutoNum type="arabicPeriod"/>
            </a:pPr>
            <a:r>
              <a:rPr lang="en-US" sz="2500"/>
              <a:t>Did the unlicensed use “transform” the material taken from the copyrighted work by using it for a different purpose than that of the original, or did it just repeat the work for the same intent and value as the original?</a:t>
            </a:r>
          </a:p>
          <a:p>
            <a:pPr marL="381000" indent="-381000">
              <a:spcBef>
                <a:spcPct val="20000"/>
              </a:spcBef>
              <a:buFont typeface="Arial" pitchFamily="34" charset="0"/>
              <a:buAutoNum type="arabicPeriod"/>
            </a:pPr>
            <a:endParaRPr lang="en-US" sz="2500"/>
          </a:p>
          <a:p>
            <a:pPr marL="381000" indent="-381000">
              <a:spcBef>
                <a:spcPct val="20000"/>
              </a:spcBef>
              <a:buFont typeface="Arial" pitchFamily="34" charset="0"/>
              <a:buAutoNum type="arabicPeriod"/>
            </a:pPr>
            <a:r>
              <a:rPr lang="en-US" sz="2500"/>
              <a:t>Was the material taken appropriate in kind and amount, considering the nature of the copyrighted work and of the 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7"/>
          <p:cNvSpPr txBox="1">
            <a:spLocks noChangeArrowheads="1"/>
          </p:cNvSpPr>
          <p:nvPr/>
        </p:nvSpPr>
        <p:spPr bwMode="auto">
          <a:xfrm>
            <a:off x="2057400" y="1077913"/>
            <a:ext cx="4038600" cy="701675"/>
          </a:xfrm>
          <a:prstGeom prst="rect">
            <a:avLst/>
          </a:prstGeom>
          <a:noFill/>
          <a:ln w="9525">
            <a:noFill/>
            <a:miter lim="800000"/>
            <a:headEnd/>
            <a:tailEnd/>
          </a:ln>
        </p:spPr>
        <p:txBody>
          <a:bodyPr>
            <a:spAutoFit/>
          </a:bodyPr>
          <a:lstStyle/>
          <a:p>
            <a:pPr defTabSz="914400"/>
            <a:endParaRPr lang="en-US"/>
          </a:p>
          <a:p>
            <a:pPr defTabSz="914400"/>
            <a:endParaRPr lang="en-US"/>
          </a:p>
        </p:txBody>
      </p:sp>
      <p:pic>
        <p:nvPicPr>
          <p:cNvPr id="7" name="Picture 6" descr="Picture 250.png"/>
          <p:cNvPicPr>
            <a:picLocks noChangeAspect="1"/>
          </p:cNvPicPr>
          <p:nvPr/>
        </p:nvPicPr>
        <p:blipFill>
          <a:blip r:embed="rId3"/>
          <a:stretch>
            <a:fillRect/>
          </a:stretch>
        </p:blipFill>
        <p:spPr>
          <a:xfrm>
            <a:off x="721277" y="1524000"/>
            <a:ext cx="3088723" cy="4267082"/>
          </a:xfrm>
          <a:prstGeom prst="rect">
            <a:avLst/>
          </a:prstGeom>
        </p:spPr>
      </p:pic>
      <p:sp>
        <p:nvSpPr>
          <p:cNvPr id="8" name="TextBox 7"/>
          <p:cNvSpPr txBox="1"/>
          <p:nvPr/>
        </p:nvSpPr>
        <p:spPr>
          <a:xfrm>
            <a:off x="687076" y="152400"/>
            <a:ext cx="7999724" cy="1569660"/>
          </a:xfrm>
          <a:prstGeom prst="rect">
            <a:avLst/>
          </a:prstGeom>
          <a:noFill/>
        </p:spPr>
        <p:txBody>
          <a:bodyPr wrap="square" rtlCol="0">
            <a:spAutoFit/>
          </a:bodyPr>
          <a:lstStyle/>
          <a:p>
            <a:endParaRPr lang="en-US" sz="3200" dirty="0" smtClean="0"/>
          </a:p>
          <a:p>
            <a:r>
              <a:rPr lang="en-US" sz="3200" dirty="0" smtClean="0">
                <a:hlinkClick r:id="rId4"/>
              </a:rPr>
              <a:t>http://mediaeducationlab.com/copyright</a:t>
            </a:r>
            <a:endParaRPr lang="en-US" sz="3200" dirty="0" smtClean="0"/>
          </a:p>
          <a:p>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5" name="Picture 9" descr="1384247192_307c84ba11_R"/>
          <p:cNvPicPr>
            <a:picLocks noChangeAspect="1" noChangeArrowheads="1"/>
          </p:cNvPicPr>
          <p:nvPr/>
        </p:nvPicPr>
        <p:blipFill>
          <a:blip r:embed="rId3"/>
          <a:srcRect/>
          <a:stretch>
            <a:fillRect/>
          </a:stretch>
        </p:blipFill>
        <p:spPr bwMode="auto">
          <a:xfrm>
            <a:off x="0" y="0"/>
            <a:ext cx="9144000" cy="7826375"/>
          </a:xfrm>
          <a:prstGeom prst="rect">
            <a:avLst/>
          </a:prstGeom>
          <a:noFill/>
        </p:spPr>
      </p:pic>
      <p:sp>
        <p:nvSpPr>
          <p:cNvPr id="9218" name="TextBox 1"/>
          <p:cNvSpPr txBox="1">
            <a:spLocks noChangeArrowheads="1"/>
          </p:cNvSpPr>
          <p:nvPr/>
        </p:nvSpPr>
        <p:spPr bwMode="auto">
          <a:xfrm>
            <a:off x="914400" y="2590800"/>
            <a:ext cx="7315200" cy="3597275"/>
          </a:xfrm>
          <a:prstGeom prst="rect">
            <a:avLst/>
          </a:prstGeom>
          <a:noFill/>
          <a:ln w="9525">
            <a:noFill/>
            <a:miter lim="800000"/>
            <a:headEnd/>
            <a:tailEnd/>
          </a:ln>
        </p:spPr>
        <p:txBody>
          <a:bodyPr>
            <a:spAutoFit/>
          </a:bodyPr>
          <a:lstStyle/>
          <a:p>
            <a:endParaRPr lang="en-US"/>
          </a:p>
          <a:p>
            <a:r>
              <a:rPr lang="en-US" sz="3500"/>
              <a:t>A.  Very confident</a:t>
            </a:r>
          </a:p>
          <a:p>
            <a:r>
              <a:rPr lang="en-US" sz="3500"/>
              <a:t>B.  Confident</a:t>
            </a:r>
          </a:p>
          <a:p>
            <a:r>
              <a:rPr lang="en-US" sz="3500"/>
              <a:t>C.  I think I understand it</a:t>
            </a:r>
          </a:p>
          <a:p>
            <a:r>
              <a:rPr lang="en-US" sz="3500"/>
              <a:t>D.  Confused</a:t>
            </a:r>
          </a:p>
          <a:p>
            <a:r>
              <a:rPr lang="en-US" sz="3500"/>
              <a:t>E.  Completely confused!</a:t>
            </a:r>
          </a:p>
          <a:p>
            <a:endParaRPr lang="en-US" sz="3500"/>
          </a:p>
        </p:txBody>
      </p:sp>
      <p:sp>
        <p:nvSpPr>
          <p:cNvPr id="9228" name="Rectangle 12"/>
          <p:cNvSpPr>
            <a:spLocks noGrp="1"/>
          </p:cNvSpPr>
          <p:nvPr>
            <p:ph type="title" idx="4294967295"/>
          </p:nvPr>
        </p:nvSpPr>
        <p:spPr bwMode="auto">
          <a:xfrm>
            <a:off x="381000" y="1295400"/>
            <a:ext cx="8763000" cy="1371600"/>
          </a:xfrm>
          <a:noFill/>
        </p:spPr>
        <p:txBody>
          <a:bodyPr wrap="square" lIns="91440" tIns="45720" rIns="91440" bIns="45720" numCol="1" anchorCtr="0" compatLnSpc="1">
            <a:prstTxWarp prst="textNoShape">
              <a:avLst/>
            </a:prstTxWarp>
            <a:normAutofit fontScale="90000"/>
          </a:bodyPr>
          <a:lstStyle/>
          <a:p>
            <a:r>
              <a:rPr lang="en-US" sz="3800" dirty="0" smtClean="0">
                <a:solidFill>
                  <a:schemeClr val="tx1"/>
                </a:solidFill>
                <a:effectLst/>
                <a:latin typeface="Arial" pitchFamily="34" charset="0"/>
                <a:cs typeface="Arial" pitchFamily="34" charset="0"/>
              </a:rPr>
              <a:t>What’s your level of confidence in understanding copyright and fair use:</a:t>
            </a:r>
            <a:endParaRPr lang="en-US" sz="2800" b="0" dirty="0" smtClean="0">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321"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solidFill>
                  <a:schemeClr val="bg1"/>
                </a:solidFill>
                <a:effectLst/>
                <a:latin typeface="Arial" pitchFamily="34" charset="0"/>
              </a:rPr>
              <a:t>What is the purpose of </a:t>
            </a:r>
          </a:p>
        </p:txBody>
      </p:sp>
      <p:pic>
        <p:nvPicPr>
          <p:cNvPr id="13324" name="Picture 12" descr="copyrightblack-2"/>
          <p:cNvPicPr>
            <a:picLocks noChangeAspect="1" noChangeArrowheads="1"/>
          </p:cNvPicPr>
          <p:nvPr/>
        </p:nvPicPr>
        <p:blipFill>
          <a:blip r:embed="rId3"/>
          <a:srcRect/>
          <a:stretch>
            <a:fillRect/>
          </a:stretch>
        </p:blipFill>
        <p:spPr bwMode="auto">
          <a:xfrm>
            <a:off x="2209800" y="1417638"/>
            <a:ext cx="5586413" cy="373856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6" name="Picture 10" descr="495px-Constitution_Pg1of4_AC"/>
          <p:cNvPicPr>
            <a:picLocks noChangeAspect="1" noChangeArrowheads="1"/>
          </p:cNvPicPr>
          <p:nvPr/>
        </p:nvPicPr>
        <p:blipFill>
          <a:blip r:embed="rId3"/>
          <a:srcRect/>
          <a:stretch>
            <a:fillRect/>
          </a:stretch>
        </p:blipFill>
        <p:spPr bwMode="auto">
          <a:xfrm>
            <a:off x="-188913" y="-228600"/>
            <a:ext cx="9509126" cy="11506200"/>
          </a:xfrm>
          <a:prstGeom prst="rect">
            <a:avLst/>
          </a:prstGeom>
          <a:noFill/>
        </p:spPr>
      </p:pic>
      <p:sp>
        <p:nvSpPr>
          <p:cNvPr id="14344" name="TextBox 8"/>
          <p:cNvSpPr txBox="1">
            <a:spLocks noChangeArrowheads="1"/>
          </p:cNvSpPr>
          <p:nvPr/>
        </p:nvSpPr>
        <p:spPr bwMode="auto">
          <a:xfrm>
            <a:off x="685800" y="1997075"/>
            <a:ext cx="7391400" cy="2697163"/>
          </a:xfrm>
          <a:prstGeom prst="rect">
            <a:avLst/>
          </a:prstGeom>
          <a:noFill/>
          <a:ln w="9525">
            <a:noFill/>
            <a:miter lim="800000"/>
            <a:headEnd/>
            <a:tailEnd/>
          </a:ln>
        </p:spPr>
        <p:txBody>
          <a:bodyPr>
            <a:spAutoFit/>
          </a:bodyPr>
          <a:lstStyle/>
          <a:p>
            <a:pPr>
              <a:buFont typeface="Wingdings" pitchFamily="2" charset="2"/>
              <a:buNone/>
            </a:pPr>
            <a:r>
              <a:rPr lang="en-US" sz="5700" i="1"/>
              <a:t>To promote creativity, innovation and the spread of knowledge</a:t>
            </a:r>
          </a:p>
        </p:txBody>
      </p:sp>
      <p:sp>
        <p:nvSpPr>
          <p:cNvPr id="14345" name="Rectangle 9"/>
          <p:cNvSpPr>
            <a:spLocks noChangeArrowheads="1"/>
          </p:cNvSpPr>
          <p:nvPr/>
        </p:nvSpPr>
        <p:spPr bwMode="auto">
          <a:xfrm>
            <a:off x="5105400" y="5329238"/>
            <a:ext cx="3789363" cy="1158875"/>
          </a:xfrm>
          <a:prstGeom prst="rect">
            <a:avLst/>
          </a:prstGeom>
          <a:noFill/>
          <a:ln w="9525">
            <a:noFill/>
            <a:miter lim="800000"/>
            <a:headEnd/>
            <a:tailEnd/>
          </a:ln>
          <a:effectLst/>
        </p:spPr>
        <p:txBody>
          <a:bodyPr wrap="none">
            <a:spAutoFit/>
          </a:bodyPr>
          <a:lstStyle/>
          <a:p>
            <a:r>
              <a:rPr lang="en-US" sz="3500" i="1"/>
              <a:t>Article 1 Section 8</a:t>
            </a:r>
          </a:p>
          <a:p>
            <a:r>
              <a:rPr lang="en-US" sz="3500" b="1"/>
              <a:t>U.S. Constitution</a:t>
            </a:r>
            <a:endParaRPr lang="en-US" sz="4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346"/>
                                        </p:tgtEl>
                                        <p:attrNameLst>
                                          <p:attrName>style.visibility</p:attrName>
                                        </p:attrNameLst>
                                      </p:cBhvr>
                                      <p:to>
                                        <p:strVal val="visible"/>
                                      </p:to>
                                    </p:set>
                                    <p:anim calcmode="lin" valueType="num">
                                      <p:cBhvr>
                                        <p:cTn id="7" dur="2000" fill="hold"/>
                                        <p:tgtEl>
                                          <p:spTgt spid="14346"/>
                                        </p:tgtEl>
                                        <p:attrNameLst>
                                          <p:attrName>ppt_w</p:attrName>
                                        </p:attrNameLst>
                                      </p:cBhvr>
                                      <p:tavLst>
                                        <p:tav tm="0">
                                          <p:val>
                                            <p:fltVal val="0"/>
                                          </p:val>
                                        </p:tav>
                                        <p:tav tm="100000">
                                          <p:val>
                                            <p:strVal val="#ppt_w"/>
                                          </p:val>
                                        </p:tav>
                                      </p:tavLst>
                                    </p:anim>
                                    <p:anim calcmode="lin" valueType="num">
                                      <p:cBhvr>
                                        <p:cTn id="8" dur="2000" fill="hold"/>
                                        <p:tgtEl>
                                          <p:spTgt spid="14346"/>
                                        </p:tgtEl>
                                        <p:attrNameLst>
                                          <p:attrName>ppt_h</p:attrName>
                                        </p:attrNameLst>
                                      </p:cBhvr>
                                      <p:tavLst>
                                        <p:tav tm="0">
                                          <p:val>
                                            <p:fltVal val="0"/>
                                          </p:val>
                                        </p:tav>
                                        <p:tav tm="100000">
                                          <p:val>
                                            <p:strVal val="#ppt_h"/>
                                          </p:val>
                                        </p:tav>
                                      </p:tavLst>
                                    </p:anim>
                                    <p:animEffect transition="in" filter="fade">
                                      <p:cBhvr>
                                        <p:cTn id="9" dur="2000"/>
                                        <p:tgtEl>
                                          <p:spTgt spid="14346"/>
                                        </p:tgtEl>
                                      </p:cBhvr>
                                    </p:animEffect>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43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Rectangle 9"/>
          <p:cNvSpPr>
            <a:spLocks noGrp="1"/>
          </p:cNvSpPr>
          <p:nvPr>
            <p:ph type="title" idx="4294967295"/>
          </p:nvPr>
        </p:nvSpPr>
        <p:spPr bwMode="auto">
          <a:xfrm>
            <a:off x="457200" y="274638"/>
            <a:ext cx="3733800" cy="1995487"/>
          </a:xfrm>
          <a:noFill/>
        </p:spPr>
        <p:txBody>
          <a:bodyPr wrap="square" lIns="91440" tIns="45720" rIns="91440" bIns="45720" numCol="1" anchorCtr="0" compatLnSpc="1">
            <a:prstTxWarp prst="textNoShape">
              <a:avLst/>
            </a:prstTxWarp>
            <a:normAutofit/>
          </a:bodyPr>
          <a:lstStyle/>
          <a:p>
            <a:r>
              <a:rPr lang="en-US" sz="3800" b="0" dirty="0" smtClean="0">
                <a:solidFill>
                  <a:schemeClr val="tx1"/>
                </a:solidFill>
                <a:effectLst/>
                <a:latin typeface="Arial" pitchFamily="34" charset="0"/>
                <a:cs typeface="Arial" pitchFamily="34" charset="0"/>
              </a:rPr>
              <a:t>Technology makes it easy to:</a:t>
            </a:r>
            <a:endParaRPr lang="en-US" sz="2400" dirty="0" smtClean="0">
              <a:solidFill>
                <a:schemeClr val="tx1"/>
              </a:solidFill>
              <a:effectLst/>
              <a:latin typeface="Calibri" pitchFamily="34" charset="0"/>
              <a:cs typeface="Arial" pitchFamily="34" charset="0"/>
            </a:endParaRPr>
          </a:p>
        </p:txBody>
      </p:sp>
      <p:sp>
        <p:nvSpPr>
          <p:cNvPr id="16396" name="Rectangle 12"/>
          <p:cNvSpPr>
            <a:spLocks noChangeArrowheads="1"/>
          </p:cNvSpPr>
          <p:nvPr/>
        </p:nvSpPr>
        <p:spPr bwMode="auto">
          <a:xfrm>
            <a:off x="76200" y="2133600"/>
            <a:ext cx="4637088" cy="3893374"/>
          </a:xfrm>
          <a:prstGeom prst="rect">
            <a:avLst/>
          </a:prstGeom>
          <a:noFill/>
          <a:ln w="9525">
            <a:noFill/>
            <a:miter lim="800000"/>
            <a:headEnd/>
            <a:tailEnd/>
          </a:ln>
          <a:effectLst/>
        </p:spPr>
        <p:txBody>
          <a:bodyPr>
            <a:spAutoFit/>
          </a:bodyPr>
          <a:lstStyle/>
          <a:p>
            <a:pPr>
              <a:lnSpc>
                <a:spcPts val="6000"/>
              </a:lnSpc>
              <a:buClr>
                <a:schemeClr val="accent1"/>
              </a:buClr>
              <a:buFont typeface="Wingdings" pitchFamily="2" charset="2"/>
              <a:buChar char="ü"/>
            </a:pPr>
            <a:r>
              <a:rPr lang="en-US" sz="3000" dirty="0" smtClean="0"/>
              <a:t>Use and share</a:t>
            </a:r>
          </a:p>
          <a:p>
            <a:pPr>
              <a:lnSpc>
                <a:spcPts val="6000"/>
              </a:lnSpc>
              <a:buClr>
                <a:schemeClr val="accent1"/>
              </a:buClr>
              <a:buFont typeface="Wingdings" pitchFamily="2" charset="2"/>
              <a:buChar char="ü"/>
            </a:pPr>
            <a:r>
              <a:rPr lang="en-US" sz="3000" dirty="0" smtClean="0"/>
              <a:t>Copy </a:t>
            </a:r>
          </a:p>
          <a:p>
            <a:pPr>
              <a:lnSpc>
                <a:spcPts val="6000"/>
              </a:lnSpc>
              <a:buClr>
                <a:schemeClr val="accent1"/>
              </a:buClr>
              <a:buFont typeface="Wingdings" pitchFamily="2" charset="2"/>
              <a:buChar char="ü"/>
            </a:pPr>
            <a:r>
              <a:rPr lang="en-US" sz="3000" dirty="0" smtClean="0"/>
              <a:t>Modify &amp; Repurpose</a:t>
            </a:r>
          </a:p>
          <a:p>
            <a:pPr>
              <a:lnSpc>
                <a:spcPts val="6000"/>
              </a:lnSpc>
              <a:buClr>
                <a:schemeClr val="accent1"/>
              </a:buClr>
              <a:buFont typeface="Wingdings" pitchFamily="2" charset="2"/>
              <a:buChar char="ü"/>
            </a:pPr>
            <a:r>
              <a:rPr lang="en-US" sz="3000" dirty="0" smtClean="0"/>
              <a:t>Excerpt &amp; Quote From</a:t>
            </a:r>
          </a:p>
          <a:p>
            <a:pPr>
              <a:lnSpc>
                <a:spcPts val="6000"/>
              </a:lnSpc>
              <a:buClr>
                <a:schemeClr val="accent1"/>
              </a:buClr>
              <a:buFont typeface="Wingdings" pitchFamily="2" charset="2"/>
              <a:buChar char="ü"/>
            </a:pPr>
            <a:r>
              <a:rPr lang="en-US" sz="3000" dirty="0" smtClean="0"/>
              <a:t>Distribute</a:t>
            </a:r>
            <a:endParaRPr lang="en-US" sz="3000" b="1" dirty="0">
              <a:latin typeface="Calibri" pitchFamily="34" charset="0"/>
            </a:endParaRPr>
          </a:p>
        </p:txBody>
      </p:sp>
      <p:pic>
        <p:nvPicPr>
          <p:cNvPr id="5" name="Picture 4" descr="Picture 249.png"/>
          <p:cNvPicPr>
            <a:picLocks noChangeAspect="1"/>
          </p:cNvPicPr>
          <p:nvPr/>
        </p:nvPicPr>
        <p:blipFill>
          <a:blip r:embed="rId4"/>
          <a:stretch>
            <a:fillRect/>
          </a:stretch>
        </p:blipFill>
        <p:spPr>
          <a:xfrm>
            <a:off x="4191000" y="609600"/>
            <a:ext cx="4685714" cy="3822222"/>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9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9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Rectangle 9"/>
          <p:cNvSpPr>
            <a:spLocks noGrp="1"/>
          </p:cNvSpPr>
          <p:nvPr>
            <p:ph type="title" idx="4294967295"/>
          </p:nvPr>
        </p:nvSpPr>
        <p:spPr bwMode="auto">
          <a:xfrm>
            <a:off x="457200" y="274638"/>
            <a:ext cx="3733800" cy="1995487"/>
          </a:xfrm>
          <a:noFill/>
        </p:spPr>
        <p:txBody>
          <a:bodyPr wrap="square" lIns="91440" tIns="45720" rIns="91440" bIns="45720" numCol="1" anchorCtr="0" compatLnSpc="1">
            <a:prstTxWarp prst="textNoShape">
              <a:avLst/>
            </a:prstTxWarp>
            <a:normAutofit/>
          </a:bodyPr>
          <a:lstStyle/>
          <a:p>
            <a:r>
              <a:rPr lang="en-US" sz="3800" b="0" dirty="0" smtClean="0">
                <a:solidFill>
                  <a:schemeClr val="tx1"/>
                </a:solidFill>
                <a:effectLst/>
                <a:latin typeface="Arial" pitchFamily="34" charset="0"/>
                <a:cs typeface="Arial" pitchFamily="34" charset="0"/>
              </a:rPr>
              <a:t>Owners forcefully assert their rights to:</a:t>
            </a:r>
            <a:endParaRPr lang="en-US" sz="2400" dirty="0" smtClean="0">
              <a:solidFill>
                <a:schemeClr val="tx1"/>
              </a:solidFill>
              <a:effectLst/>
              <a:latin typeface="Calibri" pitchFamily="34" charset="0"/>
              <a:cs typeface="Arial" pitchFamily="34" charset="0"/>
            </a:endParaRPr>
          </a:p>
        </p:txBody>
      </p:sp>
      <p:pic>
        <p:nvPicPr>
          <p:cNvPr id="16395" name="Picture 11" descr="46901789_f2e350bf0e"/>
          <p:cNvPicPr>
            <a:picLocks noChangeAspect="1" noChangeArrowheads="1"/>
          </p:cNvPicPr>
          <p:nvPr/>
        </p:nvPicPr>
        <p:blipFill>
          <a:blip r:embed="rId4"/>
          <a:srcRect/>
          <a:stretch>
            <a:fillRect/>
          </a:stretch>
        </p:blipFill>
        <p:spPr bwMode="auto">
          <a:xfrm>
            <a:off x="4503738" y="0"/>
            <a:ext cx="4640262" cy="6172200"/>
          </a:xfrm>
          <a:prstGeom prst="rect">
            <a:avLst/>
          </a:prstGeom>
          <a:noFill/>
        </p:spPr>
      </p:pic>
      <p:sp>
        <p:nvSpPr>
          <p:cNvPr id="16396" name="Rectangle 12"/>
          <p:cNvSpPr>
            <a:spLocks noChangeArrowheads="1"/>
          </p:cNvSpPr>
          <p:nvPr/>
        </p:nvSpPr>
        <p:spPr bwMode="auto">
          <a:xfrm>
            <a:off x="152400" y="2438400"/>
            <a:ext cx="4637088" cy="3902075"/>
          </a:xfrm>
          <a:prstGeom prst="rect">
            <a:avLst/>
          </a:prstGeom>
          <a:noFill/>
          <a:ln w="9525">
            <a:noFill/>
            <a:miter lim="800000"/>
            <a:headEnd/>
            <a:tailEnd/>
          </a:ln>
          <a:effectLst/>
        </p:spPr>
        <p:txBody>
          <a:bodyPr>
            <a:spAutoFit/>
          </a:bodyPr>
          <a:lstStyle/>
          <a:p>
            <a:pPr>
              <a:lnSpc>
                <a:spcPts val="6000"/>
              </a:lnSpc>
              <a:buClr>
                <a:schemeClr val="accent1"/>
              </a:buClr>
              <a:buFont typeface="Wingdings" pitchFamily="2" charset="2"/>
              <a:buChar char="ü"/>
            </a:pPr>
            <a:r>
              <a:rPr lang="en-US" sz="3200"/>
              <a:t>Restrict</a:t>
            </a:r>
          </a:p>
          <a:p>
            <a:pPr>
              <a:lnSpc>
                <a:spcPts val="6000"/>
              </a:lnSpc>
              <a:buClr>
                <a:schemeClr val="accent1"/>
              </a:buClr>
              <a:buFont typeface="Wingdings" pitchFamily="2" charset="2"/>
              <a:buChar char="ü"/>
            </a:pPr>
            <a:r>
              <a:rPr lang="en-US" sz="3200"/>
              <a:t>Limit</a:t>
            </a:r>
          </a:p>
          <a:p>
            <a:pPr>
              <a:lnSpc>
                <a:spcPts val="6000"/>
              </a:lnSpc>
              <a:buClr>
                <a:schemeClr val="accent1"/>
              </a:buClr>
              <a:buFont typeface="Wingdings" pitchFamily="2" charset="2"/>
              <a:buChar char="ü"/>
            </a:pPr>
            <a:r>
              <a:rPr lang="en-US" sz="3200"/>
              <a:t>Charge high fees</a:t>
            </a:r>
          </a:p>
          <a:p>
            <a:pPr>
              <a:lnSpc>
                <a:spcPts val="6000"/>
              </a:lnSpc>
              <a:buClr>
                <a:schemeClr val="accent1"/>
              </a:buClr>
              <a:buFont typeface="Wingdings" pitchFamily="2" charset="2"/>
              <a:buChar char="ü"/>
            </a:pPr>
            <a:r>
              <a:rPr lang="en-US" sz="3200"/>
              <a:t>Discourage use</a:t>
            </a:r>
          </a:p>
          <a:p>
            <a:pPr>
              <a:lnSpc>
                <a:spcPts val="6000"/>
              </a:lnSpc>
              <a:buClr>
                <a:schemeClr val="accent1"/>
              </a:buClr>
              <a:buFont typeface="Wingdings" pitchFamily="2" charset="2"/>
              <a:buChar char="ü"/>
            </a:pPr>
            <a:r>
              <a:rPr lang="en-US" sz="3200"/>
              <a:t>Use scare tactics</a:t>
            </a:r>
            <a:endParaRPr lang="en-US" sz="4100" b="1">
              <a:latin typeface="Calibri"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9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9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58875"/>
            <a:ext cx="2667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See no Evil</a:t>
            </a:r>
          </a:p>
        </p:txBody>
      </p:sp>
      <p:sp>
        <p:nvSpPr>
          <p:cNvPr id="3" name="Rectangle 2"/>
          <p:cNvSpPr/>
          <p:nvPr/>
        </p:nvSpPr>
        <p:spPr>
          <a:xfrm>
            <a:off x="2895600" y="1158875"/>
            <a:ext cx="2819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Close the Door</a:t>
            </a:r>
          </a:p>
        </p:txBody>
      </p:sp>
      <p:sp>
        <p:nvSpPr>
          <p:cNvPr id="4" name="Rectangle 3"/>
          <p:cNvSpPr/>
          <p:nvPr/>
        </p:nvSpPr>
        <p:spPr>
          <a:xfrm>
            <a:off x="5791200" y="1158875"/>
            <a:ext cx="3276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Hyper-Comply</a:t>
            </a:r>
          </a:p>
        </p:txBody>
      </p:sp>
      <p:pic>
        <p:nvPicPr>
          <p:cNvPr id="18438" name="Picture 6" descr="shut door"/>
          <p:cNvPicPr>
            <a:picLocks noChangeAspect="1" noChangeArrowheads="1"/>
          </p:cNvPicPr>
          <p:nvPr/>
        </p:nvPicPr>
        <p:blipFill>
          <a:blip r:embed="rId3"/>
          <a:srcRect/>
          <a:stretch>
            <a:fillRect/>
          </a:stretch>
        </p:blipFill>
        <p:spPr bwMode="auto">
          <a:xfrm>
            <a:off x="3048000" y="2286000"/>
            <a:ext cx="2447925" cy="3836988"/>
          </a:xfrm>
          <a:prstGeom prst="rect">
            <a:avLst/>
          </a:prstGeom>
          <a:noFill/>
        </p:spPr>
      </p:pic>
      <p:sp>
        <p:nvSpPr>
          <p:cNvPr id="18440" name="Rectangle 8"/>
          <p:cNvSpPr>
            <a:spLocks noGrp="1"/>
          </p:cNvSpPr>
          <p:nvPr>
            <p:ph type="title" idx="4294967295"/>
          </p:nvPr>
        </p:nvSpPr>
        <p:spPr bwMode="auto">
          <a:xfrm>
            <a:off x="168275" y="15875"/>
            <a:ext cx="8229600" cy="1143000"/>
          </a:xfrm>
          <a:noFill/>
        </p:spPr>
        <p:txBody>
          <a:bodyPr wrap="square" lIns="91440" tIns="45720" rIns="91440" bIns="45720" numCol="1" anchorCtr="0" compatLnSpc="1">
            <a:prstTxWarp prst="textNoShape">
              <a:avLst/>
            </a:prstTxWarp>
          </a:bodyPr>
          <a:lstStyle/>
          <a:p>
            <a:r>
              <a:rPr lang="en-US" sz="4000" smtClean="0">
                <a:solidFill>
                  <a:schemeClr val="tx1"/>
                </a:solidFill>
                <a:effectLst/>
                <a:latin typeface="Arial" pitchFamily="34" charset="0"/>
                <a:cs typeface="Arial" pitchFamily="34" charset="0"/>
              </a:rPr>
              <a:t>How Teachers Cope</a:t>
            </a:r>
          </a:p>
        </p:txBody>
      </p:sp>
      <p:pic>
        <p:nvPicPr>
          <p:cNvPr id="18443" name="Picture 11" descr="rules 2"/>
          <p:cNvPicPr>
            <a:picLocks noChangeAspect="1" noChangeArrowheads="1"/>
          </p:cNvPicPr>
          <p:nvPr/>
        </p:nvPicPr>
        <p:blipFill>
          <a:blip r:embed="rId4"/>
          <a:srcRect/>
          <a:stretch>
            <a:fillRect/>
          </a:stretch>
        </p:blipFill>
        <p:spPr bwMode="auto">
          <a:xfrm>
            <a:off x="6400800" y="2286000"/>
            <a:ext cx="2305050" cy="3836988"/>
          </a:xfrm>
          <a:prstGeom prst="rect">
            <a:avLst/>
          </a:prstGeom>
          <a:noFill/>
        </p:spPr>
      </p:pic>
      <p:pic>
        <p:nvPicPr>
          <p:cNvPr id="18444" name="Picture 12" descr="see no evil girl"/>
          <p:cNvPicPr>
            <a:picLocks noChangeAspect="1" noChangeArrowheads="1"/>
          </p:cNvPicPr>
          <p:nvPr/>
        </p:nvPicPr>
        <p:blipFill>
          <a:blip r:embed="rId5"/>
          <a:srcRect/>
          <a:stretch>
            <a:fillRect/>
          </a:stretch>
        </p:blipFill>
        <p:spPr bwMode="auto">
          <a:xfrm>
            <a:off x="168275" y="2286000"/>
            <a:ext cx="2371725" cy="38369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8444"/>
                                        </p:tgtEl>
                                        <p:attrNameLst>
                                          <p:attrName>style.visibility</p:attrName>
                                        </p:attrNameLst>
                                      </p:cBhvr>
                                      <p:to>
                                        <p:strVal val="visible"/>
                                      </p:to>
                                    </p:set>
                                    <p:animEffect transition="in" filter="fade">
                                      <p:cBhvr>
                                        <p:cTn id="10" dur="2000"/>
                                        <p:tgtEl>
                                          <p:spTgt spid="1844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18438"/>
                                        </p:tgtEl>
                                        <p:attrNameLst>
                                          <p:attrName>style.visibility</p:attrName>
                                        </p:attrNameLst>
                                      </p:cBhvr>
                                      <p:to>
                                        <p:strVal val="visible"/>
                                      </p:to>
                                    </p:set>
                                    <p:animEffect transition="in" filter="fade">
                                      <p:cBhvr>
                                        <p:cTn id="18" dur="2000"/>
                                        <p:tgtEl>
                                          <p:spTgt spid="184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8443"/>
                                        </p:tgtEl>
                                        <p:attrNameLst>
                                          <p:attrName>style.visibility</p:attrName>
                                        </p:attrNameLst>
                                      </p:cBhvr>
                                      <p:to>
                                        <p:strVal val="visible"/>
                                      </p:to>
                                    </p:set>
                                    <p:animEffect transition="in" filter="fade">
                                      <p:cBhvr>
                                        <p:cTn id="26" dur="2000"/>
                                        <p:tgtEl>
                                          <p:spTgt spid="18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1406525"/>
            <a:ext cx="9144000" cy="478155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itle 7"/>
          <p:cNvSpPr txBox="1">
            <a:spLocks/>
          </p:cNvSpPr>
          <p:nvPr/>
        </p:nvSpPr>
        <p:spPr>
          <a:xfrm>
            <a:off x="457200" y="274638"/>
            <a:ext cx="8229600" cy="1143000"/>
          </a:xfrm>
          <a:prstGeom prst="rect">
            <a:avLst/>
          </a:prstGeom>
        </p:spPr>
        <p:txBody>
          <a:bodyPr/>
          <a:lstStyle/>
          <a:p>
            <a:pPr algn="ctr" defTabSz="914400"/>
            <a:endParaRPr lang="en-US" sz="2800" b="1">
              <a:solidFill>
                <a:schemeClr val="tx2"/>
              </a:solidFill>
              <a:latin typeface="Lucida Sans Unicode" pitchFamily="34" charset="0"/>
            </a:endParaRPr>
          </a:p>
          <a:p>
            <a:pPr algn="ctr" defTabSz="914400"/>
            <a:endParaRPr lang="en-US" sz="2800" b="1">
              <a:solidFill>
                <a:schemeClr val="tx2"/>
              </a:solidFill>
              <a:latin typeface="Lucida Sans Unicode" pitchFamily="34" charset="0"/>
            </a:endParaRPr>
          </a:p>
        </p:txBody>
      </p:sp>
      <p:sp>
        <p:nvSpPr>
          <p:cNvPr id="19460" name="TextBox 9"/>
          <p:cNvSpPr txBox="1">
            <a:spLocks noChangeArrowheads="1"/>
          </p:cNvSpPr>
          <p:nvPr/>
        </p:nvSpPr>
        <p:spPr bwMode="auto">
          <a:xfrm>
            <a:off x="0" y="1619250"/>
            <a:ext cx="8915400" cy="822325"/>
          </a:xfrm>
          <a:prstGeom prst="rect">
            <a:avLst/>
          </a:prstGeom>
          <a:noFill/>
          <a:ln w="9525">
            <a:noFill/>
            <a:miter lim="800000"/>
            <a:headEnd/>
            <a:tailEnd/>
          </a:ln>
        </p:spPr>
        <p:txBody>
          <a:bodyPr>
            <a:spAutoFit/>
          </a:bodyPr>
          <a:lstStyle/>
          <a:p>
            <a:pPr algn="ctr"/>
            <a:r>
              <a:rPr lang="en-US" sz="2400" b="1"/>
              <a:t>NEGOTIATED AGREEMENTS BETWEEN MEDIA COMPANIES  AND EDUCATIONAL GROUPS</a:t>
            </a:r>
          </a:p>
        </p:txBody>
      </p:sp>
      <p:sp>
        <p:nvSpPr>
          <p:cNvPr id="19463" name="Rectangle 7"/>
          <p:cNvSpPr>
            <a:spLocks noGrp="1"/>
          </p:cNvSpPr>
          <p:nvPr>
            <p:ph type="title" idx="4294967295"/>
          </p:nvPr>
        </p:nvSpPr>
        <p:spPr bwMode="auto">
          <a:xfrm>
            <a:off x="457200" y="0"/>
            <a:ext cx="8229600" cy="1143000"/>
          </a:xfrm>
          <a:noFill/>
        </p:spPr>
        <p:txBody>
          <a:bodyPr wrap="square" lIns="91440" tIns="45720" rIns="91440" bIns="45720" numCol="1" anchorCtr="0" compatLnSpc="1">
            <a:prstTxWarp prst="textNoShape">
              <a:avLst/>
            </a:prstTxWarp>
          </a:bodyPr>
          <a:lstStyle/>
          <a:p>
            <a:pPr algn="ctr"/>
            <a:r>
              <a:rPr lang="en-US" sz="4600" smtClean="0">
                <a:effectLst/>
                <a:latin typeface="Arial" pitchFamily="34" charset="0"/>
                <a:cs typeface="Arial" pitchFamily="34" charset="0"/>
              </a:rPr>
              <a:t>Problem:</a:t>
            </a:r>
            <a:endParaRPr lang="en-US" sz="2800" smtClean="0">
              <a:effectLst/>
              <a:cs typeface="Arial" pitchFamily="34" charset="0"/>
            </a:endParaRPr>
          </a:p>
        </p:txBody>
      </p:sp>
      <p:sp>
        <p:nvSpPr>
          <p:cNvPr id="19464" name="Text Box 8"/>
          <p:cNvSpPr txBox="1">
            <a:spLocks noChangeArrowheads="1"/>
          </p:cNvSpPr>
          <p:nvPr/>
        </p:nvSpPr>
        <p:spPr bwMode="auto">
          <a:xfrm>
            <a:off x="152400" y="2441575"/>
            <a:ext cx="8534400" cy="2708434"/>
          </a:xfrm>
          <a:prstGeom prst="rect">
            <a:avLst/>
          </a:prstGeom>
          <a:noFill/>
          <a:ln w="9525">
            <a:noFill/>
            <a:miter lim="800000"/>
            <a:headEnd/>
            <a:tailEnd/>
          </a:ln>
          <a:effectLst/>
        </p:spPr>
        <p:txBody>
          <a:bodyPr>
            <a:spAutoFit/>
          </a:bodyPr>
          <a:lstStyle/>
          <a:p>
            <a:endParaRPr lang="en-US" dirty="0"/>
          </a:p>
          <a:p>
            <a:r>
              <a:rPr lang="en-US" sz="2500" i="1" dirty="0"/>
              <a:t>Agreement on Guidelines for Classroom Copying in Not-for-Profit Educational Institutions</a:t>
            </a:r>
          </a:p>
          <a:p>
            <a:endParaRPr lang="en-US" sz="2500" i="1" dirty="0"/>
          </a:p>
          <a:p>
            <a:r>
              <a:rPr lang="en-US" sz="2500" i="1" dirty="0"/>
              <a:t>Fair Use Guidelines for Educational Multimedia</a:t>
            </a:r>
          </a:p>
          <a:p>
            <a:pPr>
              <a:buFont typeface="Arial" pitchFamily="34" charset="0"/>
              <a:buChar char="•"/>
            </a:pPr>
            <a:endParaRPr lang="en-US" sz="2500" i="1" dirty="0"/>
          </a:p>
          <a:p>
            <a:r>
              <a:rPr lang="en-US" sz="2500" i="1" dirty="0"/>
              <a:t>Guidelines for the Educational Use of Music</a:t>
            </a:r>
          </a:p>
        </p:txBody>
      </p:sp>
      <p:sp>
        <p:nvSpPr>
          <p:cNvPr id="19465" name="Rectangle 9"/>
          <p:cNvSpPr>
            <a:spLocks noChangeArrowheads="1"/>
          </p:cNvSpPr>
          <p:nvPr/>
        </p:nvSpPr>
        <p:spPr bwMode="auto">
          <a:xfrm>
            <a:off x="762000" y="898525"/>
            <a:ext cx="7475538" cy="519113"/>
          </a:xfrm>
          <a:prstGeom prst="rect">
            <a:avLst/>
          </a:prstGeom>
          <a:noFill/>
          <a:ln w="9525">
            <a:noFill/>
            <a:miter lim="800000"/>
            <a:headEnd/>
            <a:tailEnd/>
          </a:ln>
          <a:effectLst/>
        </p:spPr>
        <p:txBody>
          <a:bodyPr wrap="none">
            <a:spAutoFit/>
          </a:bodyPr>
          <a:lstStyle/>
          <a:p>
            <a:r>
              <a:rPr lang="en-US" sz="2800" b="1">
                <a:solidFill>
                  <a:schemeClr val="tx2"/>
                </a:solidFill>
                <a:latin typeface="Lucida Sans Unicode" pitchFamily="34" charset="0"/>
              </a:rPr>
              <a:t>Educational Use Guidelines are Confusing!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465"/>
                                        </p:tgtEl>
                                        <p:attrNameLst>
                                          <p:attrName>style.visibility</p:attrName>
                                        </p:attrNameLst>
                                      </p:cBhvr>
                                      <p:to>
                                        <p:strVal val="visible"/>
                                      </p:to>
                                    </p:set>
                                    <p:anim calcmode="lin" valueType="num">
                                      <p:cBhvr>
                                        <p:cTn id="7" dur="500" fill="hold"/>
                                        <p:tgtEl>
                                          <p:spTgt spid="19465"/>
                                        </p:tgtEl>
                                        <p:attrNameLst>
                                          <p:attrName>ppt_w</p:attrName>
                                        </p:attrNameLst>
                                      </p:cBhvr>
                                      <p:tavLst>
                                        <p:tav tm="0">
                                          <p:val>
                                            <p:fltVal val="0"/>
                                          </p:val>
                                        </p:tav>
                                        <p:tav tm="100000">
                                          <p:val>
                                            <p:strVal val="#ppt_w"/>
                                          </p:val>
                                        </p:tav>
                                      </p:tavLst>
                                    </p:anim>
                                    <p:anim calcmode="lin" valueType="num">
                                      <p:cBhvr>
                                        <p:cTn id="8" dur="500" fill="hold"/>
                                        <p:tgtEl>
                                          <p:spTgt spid="1946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46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464">
                                            <p:txEl>
                                              <p:pRg st="1" end="1"/>
                                            </p:txEl>
                                          </p:spTgt>
                                        </p:tgtEl>
                                        <p:attrNameLst>
                                          <p:attrName>style.visibility</p:attrName>
                                        </p:attrNameLst>
                                      </p:cBhvr>
                                      <p:to>
                                        <p:strVal val="visible"/>
                                      </p:to>
                                    </p:set>
                                    <p:animEffect transition="in" filter="fade">
                                      <p:cBhvr>
                                        <p:cTn id="17" dur="2000"/>
                                        <p:tgtEl>
                                          <p:spTgt spid="1946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464">
                                            <p:txEl>
                                              <p:pRg st="3" end="3"/>
                                            </p:txEl>
                                          </p:spTgt>
                                        </p:tgtEl>
                                        <p:attrNameLst>
                                          <p:attrName>style.visibility</p:attrName>
                                        </p:attrNameLst>
                                      </p:cBhvr>
                                      <p:to>
                                        <p:strVal val="visible"/>
                                      </p:to>
                                    </p:set>
                                    <p:animEffect transition="in" filter="fade">
                                      <p:cBhvr>
                                        <p:cTn id="22" dur="2000"/>
                                        <p:tgtEl>
                                          <p:spTgt spid="194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464">
                                            <p:txEl>
                                              <p:pRg st="5" end="5"/>
                                            </p:txEl>
                                          </p:spTgt>
                                        </p:tgtEl>
                                        <p:attrNameLst>
                                          <p:attrName>style.visibility</p:attrName>
                                        </p:attrNameLst>
                                      </p:cBhvr>
                                      <p:to>
                                        <p:strVal val="visible"/>
                                      </p:to>
                                    </p:set>
                                    <p:animEffect transition="in" filter="fade">
                                      <p:cBhvr>
                                        <p:cTn id="27" dur="2000"/>
                                        <p:tgtEl>
                                          <p:spTgt spid="1946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P spid="19464" grpId="0" build="allAtOnce"/>
      <p:bldP spid="1946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00A3D6"/>
    </a:hlink>
    <a:folHlink>
      <a:srgbClr val="694F07"/>
    </a:folHlink>
  </a:clrScheme>
</a:themeOverride>
</file>

<file path=ppt/theme/themeOverride2.xml><?xml version="1.0" encoding="utf-8"?>
<a:themeOverride xmlns:a="http://schemas.openxmlformats.org/drawingml/2006/main">
  <a:clrScheme name="">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00A3D6"/>
    </a:hlink>
    <a:folHlink>
      <a:srgbClr val="694F07"/>
    </a:folHlink>
  </a:clrScheme>
</a:themeOverride>
</file>

<file path=docProps/app.xml><?xml version="1.0" encoding="utf-8"?>
<Properties xmlns="http://schemas.openxmlformats.org/officeDocument/2006/extended-properties" xmlns:vt="http://schemas.openxmlformats.org/officeDocument/2006/docPropsVTypes">
  <Template/>
  <TotalTime>2484</TotalTime>
  <Words>649</Words>
  <Application>Microsoft Office PowerPoint</Application>
  <PresentationFormat>On-screen Show (4:3)</PresentationFormat>
  <Paragraphs>109</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Finally  the end to  copyright confusion has arrived!</vt:lpstr>
      <vt:lpstr>Slide 2</vt:lpstr>
      <vt:lpstr>What’s your level of confidence in understanding copyright and fair use:</vt:lpstr>
      <vt:lpstr>What is the purpose of </vt:lpstr>
      <vt:lpstr>Slide 5</vt:lpstr>
      <vt:lpstr>Technology makes it easy to:</vt:lpstr>
      <vt:lpstr>Owners forcefully assert their rights to:</vt:lpstr>
      <vt:lpstr>How Teachers Cope</vt:lpstr>
      <vt:lpstr>Problem:</vt:lpstr>
      <vt:lpstr>Educational Use Guidelines are NOT the Law!</vt:lpstr>
      <vt:lpstr>It’s time to replace old knowledge</vt:lpstr>
      <vt:lpstr>The Doctrine of Fair Use</vt:lpstr>
      <vt:lpstr>Slide 13</vt:lpstr>
      <vt:lpstr>The Doctrine of Fair Use</vt:lpstr>
      <vt:lpstr>Reflects the “best practices” of educators who use copyrighted material to build critical thinking and communication skills</vt:lpstr>
      <vt:lpstr>Five Principles  Code of Best Practices in Fair Use </vt:lpstr>
      <vt:lpstr>Five Principles  Code of Best Practices in Fair Use </vt:lpstr>
      <vt:lpstr>Slide 18</vt:lpstr>
      <vt:lpstr>Slide 19</vt:lpstr>
      <vt:lpstr>Slide 20</vt:lpstr>
      <vt:lpstr>Exercising Your Fair Use Reasoning Involves  Critical Thinking</vt:lpstr>
      <vt:lpstr>Wikispaces Online Community </vt:lpstr>
      <vt:lpstr>Educators Can Rely on Fair Use  </vt:lpstr>
      <vt:lpstr>Is Your Use of Copyrighted Materials a Fair Use?</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Katie Ray</dc:creator>
  <cp:lastModifiedBy>sandraca</cp:lastModifiedBy>
  <cp:revision>83</cp:revision>
  <cp:lastPrinted>2008-09-26T18:27:07Z</cp:lastPrinted>
  <dcterms:created xsi:type="dcterms:W3CDTF">2010-04-03T13:38:47Z</dcterms:created>
  <dcterms:modified xsi:type="dcterms:W3CDTF">2011-07-19T22:08:42Z</dcterms:modified>
</cp:coreProperties>
</file>